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3" r:id="rId5"/>
    <p:sldId id="284" r:id="rId6"/>
    <p:sldId id="262" r:id="rId7"/>
    <p:sldId id="260" r:id="rId8"/>
    <p:sldId id="258" r:id="rId9"/>
    <p:sldId id="293" r:id="rId10"/>
    <p:sldId id="294" r:id="rId11"/>
    <p:sldId id="295" r:id="rId12"/>
    <p:sldId id="296" r:id="rId13"/>
    <p:sldId id="297" r:id="rId14"/>
    <p:sldId id="298" r:id="rId15"/>
    <p:sldId id="299" r:id="rId16"/>
    <p:sldId id="270" r:id="rId17"/>
    <p:sldId id="276" r:id="rId18"/>
    <p:sldId id="300" r:id="rId19"/>
    <p:sldId id="261" r:id="rId20"/>
    <p:sldId id="302" r:id="rId21"/>
    <p:sldId id="281" r:id="rId22"/>
    <p:sldId id="292" r:id="rId23"/>
    <p:sldId id="301" r:id="rId24"/>
    <p:sldId id="263"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B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dirty="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avid12345678987.github.io/My-test-site/Home.html"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avid12345678987.github.io/My-test-site/Home"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slideLayout" Target="../slideLayouts/slideLayout1.xml"/><Relationship Id="rId1" Type="http://schemas.openxmlformats.org/officeDocument/2006/relationships/hyperlink" Target="https://www.fairportconvention.com/" TargetMode="External"/></Relationships>
</file>

<file path=ppt/slides/_rels/slide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0" Type="http://schemas.openxmlformats.org/officeDocument/2006/relationships/slideLayout" Target="../slideLayouts/slideLayout1.xml"/><Relationship Id="rId1" Type="http://schemas.openxmlformats.org/officeDocument/2006/relationships/hyperlink" Target="https://www.fairportconvention.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807" y="1612676"/>
            <a:ext cx="10099842"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4400" b="1" dirty="0">
                <a:latin typeface="Arial" panose="020B0604020202020204"/>
                <a:cs typeface="Arial" panose="020B0604020202020204"/>
              </a:rPr>
              <a:t>Assignment 2 Unit 13</a:t>
            </a:r>
            <a:endParaRPr lang="en-US" sz="4400" b="1" dirty="0">
              <a:latin typeface="Arial" panose="020B0604020202020204"/>
              <a:cs typeface="Arial" panose="020B0604020202020204"/>
            </a:endParaRPr>
          </a:p>
          <a:p>
            <a:pPr algn="ctr"/>
            <a:r>
              <a:rPr lang="en-GB" sz="4400" b="1" dirty="0">
                <a:latin typeface="Arial" panose="020B0604020202020204"/>
                <a:cs typeface="Arial" panose="020B0604020202020204"/>
              </a:rPr>
              <a:t>Assessment Title Website Design</a:t>
            </a:r>
            <a:endParaRPr lang="en-US" sz="4400" dirty="0">
              <a:latin typeface="Arial" panose="020B0604020202020204"/>
              <a:cs typeface="Arial" panose="020B0604020202020204"/>
            </a:endParaRPr>
          </a:p>
          <a:p>
            <a:pPr algn="ctr"/>
            <a:endParaRPr lang="en-GB" sz="4400" b="1" dirty="0">
              <a:latin typeface="Arial" panose="020B0604020202020204"/>
              <a:cs typeface="Arial" panose="020B0604020202020204"/>
            </a:endParaRPr>
          </a:p>
          <a:p>
            <a:pPr algn="ctr"/>
            <a:r>
              <a:rPr lang="en-GB" sz="4400" b="1" dirty="0">
                <a:latin typeface="Arial" panose="020B0604020202020204"/>
                <a:cs typeface="Arial" panose="020B0604020202020204"/>
                <a:hlinkClick r:id="rId1"/>
              </a:rPr>
              <a:t>link</a:t>
            </a:r>
            <a:endParaRPr lang="en-GB" sz="4400" b="1" dirty="0">
              <a:latin typeface="Arial" panose="020B0604020202020204"/>
              <a:cs typeface="Arial" panose="020B0604020202020204"/>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2" name="Picture 17" descr="Chart, treemap chart&#10;&#10;Description automatically generated"/>
          <p:cNvPicPr>
            <a:picLocks noChangeAspect="1"/>
          </p:cNvPicPr>
          <p:nvPr/>
        </p:nvPicPr>
        <p:blipFill>
          <a:blip r:embed="rId1"/>
          <a:stretch>
            <a:fillRect/>
          </a:stretch>
        </p:blipFill>
        <p:spPr>
          <a:xfrm>
            <a:off x="180622" y="1145062"/>
            <a:ext cx="7168971" cy="3933495"/>
          </a:xfrm>
          <a:prstGeom prst="rect">
            <a:avLst/>
          </a:prstGeom>
        </p:spPr>
      </p:pic>
      <p:sp>
        <p:nvSpPr>
          <p:cNvPr id="20" name="TextBox 19"/>
          <p:cNvSpPr txBox="1"/>
          <p:nvPr/>
        </p:nvSpPr>
        <p:spPr>
          <a:xfrm>
            <a:off x="7549446" y="1302254"/>
            <a:ext cx="4503457"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a:t>
            </a:r>
            <a:r>
              <a:rPr lang="en-GB" sz="1600" dirty="0">
                <a:solidFill>
                  <a:srgbClr val="FF0000"/>
                </a:solidFill>
                <a:latin typeface="Arial" panose="020B0604020202020204"/>
                <a:cs typeface="Arial" panose="020B0604020202020204"/>
              </a:rPr>
              <a:t> it has a nicely laid out table to display or necessary information that the user requires and has a description of the product below the image too help educate the users of the website on what they could be buying fulfilling the purpose of the website.</a:t>
            </a:r>
            <a:endParaRPr lang="en-GB" sz="1600" dirty="0">
              <a:solidFill>
                <a:srgbClr val="FF0000"/>
              </a:solidFill>
              <a:latin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18" name="Picture 19" descr="Graphical user interface, treemap chart&#10;&#10;Description automatically generated"/>
          <p:cNvPicPr>
            <a:picLocks noChangeAspect="1"/>
          </p:cNvPicPr>
          <p:nvPr/>
        </p:nvPicPr>
        <p:blipFill>
          <a:blip r:embed="rId1"/>
          <a:stretch>
            <a:fillRect/>
          </a:stretch>
        </p:blipFill>
        <p:spPr>
          <a:xfrm>
            <a:off x="325766" y="1116612"/>
            <a:ext cx="6921640" cy="3799045"/>
          </a:xfrm>
          <a:prstGeom prst="rect">
            <a:avLst/>
          </a:prstGeom>
        </p:spPr>
      </p:pic>
      <p:sp>
        <p:nvSpPr>
          <p:cNvPr id="21" name="TextBox 20"/>
          <p:cNvSpPr txBox="1"/>
          <p:nvPr/>
        </p:nvSpPr>
        <p:spPr>
          <a:xfrm>
            <a:off x="7549446" y="1302254"/>
            <a:ext cx="450345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16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a:t>
            </a:r>
            <a:r>
              <a:rPr lang="en-GB" sz="1600" dirty="0">
                <a:solidFill>
                  <a:srgbClr val="FF0000"/>
                </a:solidFill>
                <a:latin typeface="Arial" panose="020B0604020202020204"/>
                <a:cs typeface="Arial" panose="020B0604020202020204"/>
              </a:rPr>
              <a:t> it has contact details so users can contact the band and this fulfils the users' requirements, it also has images to create a better experience for the user fulfilling the purpose of the website.</a:t>
            </a:r>
            <a:endParaRPr lang="en-GB" sz="1600" dirty="0">
              <a:solidFill>
                <a:srgbClr val="FF0000"/>
              </a:solidFill>
              <a:latin typeface="Arial" panose="020B0604020202020204"/>
              <a:cs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2" name="Picture 15" descr="Chart, treemap chart&#10;&#10;Description automatically generated"/>
          <p:cNvPicPr>
            <a:picLocks noChangeAspect="1"/>
          </p:cNvPicPr>
          <p:nvPr/>
        </p:nvPicPr>
        <p:blipFill>
          <a:blip r:embed="rId1"/>
          <a:stretch>
            <a:fillRect/>
          </a:stretch>
        </p:blipFill>
        <p:spPr>
          <a:xfrm>
            <a:off x="241718" y="997013"/>
            <a:ext cx="6679580" cy="3666544"/>
          </a:xfrm>
          <a:prstGeom prst="rect">
            <a:avLst/>
          </a:prstGeom>
        </p:spPr>
      </p:pic>
      <p:sp>
        <p:nvSpPr>
          <p:cNvPr id="20" name="TextBox 19"/>
          <p:cNvSpPr txBox="1"/>
          <p:nvPr/>
        </p:nvSpPr>
        <p:spPr>
          <a:xfrm>
            <a:off x="7549446" y="1302254"/>
            <a:ext cx="450345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a:t>
            </a:r>
            <a:r>
              <a:rPr lang="en-GB" sz="1600" dirty="0">
                <a:solidFill>
                  <a:srgbClr val="FF0000"/>
                </a:solidFill>
                <a:latin typeface="Arial" panose="020B0604020202020204"/>
                <a:cs typeface="Arial" panose="020B0604020202020204"/>
              </a:rPr>
              <a:t> it has a table to help display the tickets being sold and information going with it to fulfil the users' requirements for the site, it also has some text to display more information for the user, so this fulfils the purpose for the website, and with the good navigation and top bar with all necessary information, this creates a very user-friendly site fulfilled all the needs of its uses.</a:t>
            </a:r>
            <a:endParaRPr lang="en-GB" sz="1600" dirty="0">
              <a:solidFill>
                <a:srgbClr val="FF0000"/>
              </a:solidFill>
              <a:latin typeface="Arial" panose="020B0604020202020204"/>
              <a:cs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16" name="Picture 17" descr="Diagram&#10;&#10;Description automatically generated"/>
          <p:cNvPicPr>
            <a:picLocks noChangeAspect="1"/>
          </p:cNvPicPr>
          <p:nvPr/>
        </p:nvPicPr>
        <p:blipFill>
          <a:blip r:embed="rId1"/>
          <a:stretch>
            <a:fillRect/>
          </a:stretch>
        </p:blipFill>
        <p:spPr>
          <a:xfrm>
            <a:off x="289480" y="860098"/>
            <a:ext cx="6952342" cy="3815389"/>
          </a:xfrm>
          <a:prstGeom prst="rect">
            <a:avLst/>
          </a:prstGeom>
        </p:spPr>
      </p:pic>
      <p:sp>
        <p:nvSpPr>
          <p:cNvPr id="20" name="TextBox 19"/>
          <p:cNvSpPr txBox="1"/>
          <p:nvPr/>
        </p:nvSpPr>
        <p:spPr>
          <a:xfrm>
            <a:off x="7549446" y="1302254"/>
            <a:ext cx="4503457"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a:t>
            </a:r>
            <a:r>
              <a:rPr lang="en-GB" sz="1600" dirty="0">
                <a:solidFill>
                  <a:srgbClr val="FF0000"/>
                </a:solidFill>
                <a:latin typeface="Arial" panose="020B0604020202020204"/>
                <a:cs typeface="Arial" panose="020B0604020202020204"/>
              </a:rPr>
              <a:t> it has Google map location window with a clear table to show the band performing and more information like date and time, this is suitable for the </a:t>
            </a:r>
            <a:r>
              <a:rPr lang="en-GB" sz="1600">
                <a:solidFill>
                  <a:srgbClr val="FF0000"/>
                </a:solidFill>
                <a:latin typeface="Arial" panose="020B0604020202020204"/>
                <a:cs typeface="Arial" panose="020B0604020202020204"/>
              </a:rPr>
              <a:t>users'</a:t>
            </a:r>
            <a:r>
              <a:rPr lang="en-GB" sz="1600" dirty="0">
                <a:solidFill>
                  <a:srgbClr val="FF0000"/>
                </a:solidFill>
                <a:latin typeface="Arial" panose="020B0604020202020204"/>
                <a:cs typeface="Arial" panose="020B0604020202020204"/>
              </a:rPr>
              <a:t> requirements because it displays all this information and fulfils a purpose of the website as well.</a:t>
            </a:r>
            <a:endParaRPr lang="en-GB" sz="1600" dirty="0">
              <a:solidFill>
                <a:srgbClr val="FF0000"/>
              </a:solidFill>
              <a:latin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2" name="Picture 15"/>
          <p:cNvPicPr>
            <a:picLocks noChangeAspect="1"/>
          </p:cNvPicPr>
          <p:nvPr/>
        </p:nvPicPr>
        <p:blipFill>
          <a:blip r:embed="rId1"/>
          <a:stretch>
            <a:fillRect/>
          </a:stretch>
        </p:blipFill>
        <p:spPr>
          <a:xfrm>
            <a:off x="208845" y="913834"/>
            <a:ext cx="6775876" cy="3721875"/>
          </a:xfrm>
          <a:prstGeom prst="rect">
            <a:avLst/>
          </a:prstGeom>
        </p:spPr>
      </p:pic>
      <p:sp>
        <p:nvSpPr>
          <p:cNvPr id="18" name="TextBox 17"/>
          <p:cNvSpPr txBox="1"/>
          <p:nvPr/>
        </p:nvSpPr>
        <p:spPr>
          <a:xfrm>
            <a:off x="7549446" y="1302254"/>
            <a:ext cx="4503457"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 it has a clear table to show which festivals are coming up and links to locations and ticket sales for the users. this </a:t>
            </a:r>
            <a:r>
              <a:rPr lang="en-US" sz="1600">
                <a:solidFill>
                  <a:srgbClr val="FF0000"/>
                </a:solidFill>
                <a:latin typeface="Arial" panose="020B0604020202020204"/>
                <a:cs typeface="Arial" panose="020B0604020202020204"/>
              </a:rPr>
              <a:t>fulfills the purpose of the website, and </a:t>
            </a:r>
            <a:r>
              <a:rPr lang="en-US" sz="1600" dirty="0">
                <a:solidFill>
                  <a:srgbClr val="FF0000"/>
                </a:solidFill>
                <a:latin typeface="Arial" panose="020B0604020202020204"/>
                <a:cs typeface="Arial" panose="020B0604020202020204"/>
              </a:rPr>
              <a:t>because I have giving all necessary information to the users this fulfilling the users requirements for the website.</a:t>
            </a:r>
            <a:endParaRPr lang="en-US" sz="1600" dirty="0">
              <a:solidFill>
                <a:srgbClr val="FF0000"/>
              </a:solidFill>
              <a:latin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932" y="78344"/>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Alternate designs for the Storyboard</a:t>
            </a:r>
            <a:endParaRPr lang="en-US" sz="1600" b="1" dirty="0"/>
          </a:p>
        </p:txBody>
      </p:sp>
      <p:pic>
        <p:nvPicPr>
          <p:cNvPr id="13" name="Picture 13" descr="A picture containing graphical user interface&#10;&#10;Description automatically generated"/>
          <p:cNvPicPr>
            <a:picLocks noChangeAspect="1"/>
          </p:cNvPicPr>
          <p:nvPr/>
        </p:nvPicPr>
        <p:blipFill>
          <a:blip r:embed="rId1"/>
          <a:stretch>
            <a:fillRect/>
          </a:stretch>
        </p:blipFill>
        <p:spPr>
          <a:xfrm>
            <a:off x="406400" y="1133103"/>
            <a:ext cx="6700204" cy="3615180"/>
          </a:xfrm>
          <a:prstGeom prst="rect">
            <a:avLst/>
          </a:prstGeom>
        </p:spPr>
      </p:pic>
      <p:sp>
        <p:nvSpPr>
          <p:cNvPr id="15" name="TextBox 14"/>
          <p:cNvSpPr txBox="1"/>
          <p:nvPr/>
        </p:nvSpPr>
        <p:spPr>
          <a:xfrm>
            <a:off x="7549446" y="1302254"/>
            <a:ext cx="4503457"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Why I discarded this design</a:t>
            </a:r>
            <a:endParaRPr lang="en-US" sz="2000" b="1" dirty="0">
              <a:solidFill>
                <a:srgbClr val="FF0000"/>
              </a:solidFill>
              <a:latin typeface="Arial" panose="020B0604020202020204"/>
              <a:cs typeface="Arial" panose="020B0604020202020204"/>
            </a:endParaRPr>
          </a:p>
          <a:p>
            <a:endParaRPr lang="en-US"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design has not got very clear navigation and has interestingly laid out imagery but this doesn't fulfill the requirements of the website with only having four links to pages on the home page making navigation far more impractical therefore not fulfilling the requirements of the website.</a:t>
            </a:r>
            <a:endParaRPr lang="en-US" sz="1600" dirty="0">
              <a:solidFill>
                <a:srgbClr val="FF0000"/>
              </a:solidFill>
              <a:latin typeface="Arial" panose="020B0604020202020204"/>
              <a:cs typeface="Arial" panose="020B0604020202020204"/>
            </a:endParaRPr>
          </a:p>
          <a:p>
            <a:endParaRPr lang="en-US" sz="1600" b="1" dirty="0">
              <a:solidFill>
                <a:srgbClr val="FF0000"/>
              </a:solidFill>
              <a:latin typeface="Arial" panose="020B0604020202020204"/>
              <a:cs typeface="Arial" panose="020B0604020202020204"/>
            </a:endParaRPr>
          </a:p>
          <a:p>
            <a:endParaRPr lang="en-US" sz="1600" b="1" dirty="0">
              <a:solidFill>
                <a:srgbClr val="FF0000"/>
              </a:solidFill>
              <a:latin typeface="Arial" panose="020B0604020202020204"/>
              <a:cs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599" y="6987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Alternate designs for the Storyboard</a:t>
            </a:r>
            <a:endParaRPr lang="en-US" sz="1600" b="1" dirty="0"/>
          </a:p>
        </p:txBody>
      </p:sp>
      <p:pic>
        <p:nvPicPr>
          <p:cNvPr id="8" name="Picture 8" descr="Timeline&#10;&#10;Description automatically generated"/>
          <p:cNvPicPr>
            <a:picLocks noChangeAspect="1"/>
          </p:cNvPicPr>
          <p:nvPr/>
        </p:nvPicPr>
        <p:blipFill>
          <a:blip r:embed="rId1"/>
          <a:stretch>
            <a:fillRect/>
          </a:stretch>
        </p:blipFill>
        <p:spPr>
          <a:xfrm>
            <a:off x="202796" y="1031264"/>
            <a:ext cx="6965987" cy="3760398"/>
          </a:xfrm>
          <a:prstGeom prst="rect">
            <a:avLst/>
          </a:prstGeom>
        </p:spPr>
      </p:pic>
      <p:sp>
        <p:nvSpPr>
          <p:cNvPr id="10" name="TextBox 9"/>
          <p:cNvSpPr txBox="1"/>
          <p:nvPr/>
        </p:nvSpPr>
        <p:spPr>
          <a:xfrm>
            <a:off x="7549446" y="1302254"/>
            <a:ext cx="4503457"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Why I discarded this design</a:t>
            </a:r>
            <a:endParaRPr lang="en-US" sz="2000" dirty="0"/>
          </a:p>
          <a:p>
            <a:endParaRPr lang="en-US" sz="1600"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design does have a table for filling some of the requirements but has lack of text boxes for descriptions and more information making it harder for the user so it does not fulfill the purpose and requirements for the user.</a:t>
            </a:r>
            <a:endParaRPr lang="en-US" sz="1600" dirty="0">
              <a:solidFill>
                <a:srgbClr val="FF0000"/>
              </a:solidFill>
              <a:latin typeface="Arial" panose="020B0604020202020204"/>
              <a:cs typeface="Arial" panose="020B0604020202020204"/>
            </a:endParaRPr>
          </a:p>
          <a:p>
            <a:endParaRPr lang="en-US" sz="1600" b="1" dirty="0">
              <a:solidFill>
                <a:srgbClr val="FF0000"/>
              </a:solidFill>
              <a:latin typeface="Arial" panose="020B0604020202020204"/>
              <a:cs typeface="Arial" panose="020B0604020202020204"/>
            </a:endParaRPr>
          </a:p>
          <a:p>
            <a:endParaRPr lang="en-US" sz="1600" b="1" dirty="0">
              <a:solidFill>
                <a:srgbClr val="FF0000"/>
              </a:solidFill>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8068119" y="672438"/>
            <a:ext cx="1717657" cy="808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Home</a:t>
            </a:r>
            <a:endParaRPr lang="en-US" sz="2000" b="1" dirty="0"/>
          </a:p>
        </p:txBody>
      </p:sp>
      <p:sp>
        <p:nvSpPr>
          <p:cNvPr id="9" name="Rectangle: Rounded Corners 8"/>
          <p:cNvSpPr/>
          <p:nvPr/>
        </p:nvSpPr>
        <p:spPr>
          <a:xfrm>
            <a:off x="8256209" y="2205558"/>
            <a:ext cx="1111425" cy="9502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Locations</a:t>
            </a:r>
            <a:endParaRPr lang="en-US">
              <a:solidFill>
                <a:schemeClr val="bg1"/>
              </a:solidFill>
            </a:endParaRPr>
          </a:p>
          <a:p>
            <a:br>
              <a:rPr lang="en-US" dirty="0"/>
            </a:br>
            <a:endParaRPr lang="en-US">
              <a:latin typeface="Times New Roman" panose="02020603050405020304"/>
              <a:cs typeface="Times New Roman" panose="02020603050405020304"/>
            </a:endParaRPr>
          </a:p>
        </p:txBody>
      </p:sp>
      <p:cxnSp>
        <p:nvCxnSpPr>
          <p:cNvPr id="10" name="Straight Arrow Connector 9"/>
          <p:cNvCxnSpPr/>
          <p:nvPr/>
        </p:nvCxnSpPr>
        <p:spPr>
          <a:xfrm flipH="1">
            <a:off x="6174066" y="1095119"/>
            <a:ext cx="1876793" cy="927027"/>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H="1">
            <a:off x="8663359" y="1516113"/>
            <a:ext cx="155256" cy="59486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flipH="1">
            <a:off x="6249750" y="3205516"/>
            <a:ext cx="705" cy="52685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flipH="1">
            <a:off x="7610967" y="1588197"/>
            <a:ext cx="647491" cy="53129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H="1" flipV="1">
            <a:off x="9738392" y="1508441"/>
            <a:ext cx="433485" cy="50023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flipH="1">
            <a:off x="8693671" y="3203319"/>
            <a:ext cx="37376" cy="55028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6" name="Rectangle: Rounded Corners 15"/>
          <p:cNvSpPr/>
          <p:nvPr/>
        </p:nvSpPr>
        <p:spPr>
          <a:xfrm>
            <a:off x="5738755" y="2205558"/>
            <a:ext cx="1111425" cy="9502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Shop</a:t>
            </a:r>
            <a:endParaRPr lang="en-US" dirty="0">
              <a:solidFill>
                <a:schemeClr val="bg1"/>
              </a:solidFill>
            </a:endParaRPr>
          </a:p>
          <a:p>
            <a:endParaRPr lang="en-US" sz="2000" b="1" dirty="0"/>
          </a:p>
        </p:txBody>
      </p:sp>
      <p:sp>
        <p:nvSpPr>
          <p:cNvPr id="17" name="Rectangle: Rounded Corners 16"/>
          <p:cNvSpPr/>
          <p:nvPr/>
        </p:nvSpPr>
        <p:spPr>
          <a:xfrm>
            <a:off x="6959452" y="3856557"/>
            <a:ext cx="1111425" cy="10942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Contact us</a:t>
            </a:r>
            <a:endParaRPr lang="en-US" dirty="0">
              <a:solidFill>
                <a:schemeClr val="bg1"/>
              </a:solidFill>
            </a:endParaRPr>
          </a:p>
          <a:p>
            <a:endParaRPr lang="en-US" sz="2000" b="1" dirty="0"/>
          </a:p>
        </p:txBody>
      </p:sp>
      <p:sp>
        <p:nvSpPr>
          <p:cNvPr id="18" name="Rectangle: Rounded Corners 17"/>
          <p:cNvSpPr/>
          <p:nvPr/>
        </p:nvSpPr>
        <p:spPr>
          <a:xfrm>
            <a:off x="5741795" y="3856558"/>
            <a:ext cx="1111425" cy="10942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Newsletter</a:t>
            </a:r>
            <a:endParaRPr lang="en-US">
              <a:solidFill>
                <a:schemeClr val="bg1"/>
              </a:solidFill>
            </a:endParaRPr>
          </a:p>
          <a:p>
            <a:endParaRPr lang="en-US" sz="2000" b="1" dirty="0"/>
          </a:p>
        </p:txBody>
      </p:sp>
      <p:sp>
        <p:nvSpPr>
          <p:cNvPr id="19" name="Rectangle: Rounded Corners 18"/>
          <p:cNvSpPr/>
          <p:nvPr/>
        </p:nvSpPr>
        <p:spPr>
          <a:xfrm>
            <a:off x="6962538" y="2205558"/>
            <a:ext cx="1111425" cy="9502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Festival's </a:t>
            </a:r>
            <a:endParaRPr lang="en-US">
              <a:solidFill>
                <a:schemeClr val="bg1"/>
              </a:solidFill>
            </a:endParaRPr>
          </a:p>
          <a:p>
            <a:endParaRPr lang="en-US" sz="2000" b="1" dirty="0"/>
          </a:p>
          <a:p>
            <a:endParaRPr lang="en-US" sz="2000" b="1" dirty="0"/>
          </a:p>
          <a:p>
            <a:endParaRPr lang="en-US" sz="2000" b="1" dirty="0"/>
          </a:p>
        </p:txBody>
      </p:sp>
      <p:sp>
        <p:nvSpPr>
          <p:cNvPr id="20" name="Rectangle: Rounded Corners 19"/>
          <p:cNvSpPr/>
          <p:nvPr/>
        </p:nvSpPr>
        <p:spPr>
          <a:xfrm>
            <a:off x="9698722" y="2205558"/>
            <a:ext cx="1111425" cy="857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Tickets sales</a:t>
            </a:r>
            <a:endParaRPr lang="en-US">
              <a:solidFill>
                <a:schemeClr val="bg1"/>
              </a:solidFill>
            </a:endParaRPr>
          </a:p>
          <a:p>
            <a:endParaRPr lang="en-US" sz="2000" b="1" dirty="0"/>
          </a:p>
          <a:p>
            <a:endParaRPr lang="en-US" sz="2000" b="1" dirty="0"/>
          </a:p>
          <a:p>
            <a:endParaRPr lang="en-US" sz="2000" b="1" dirty="0"/>
          </a:p>
        </p:txBody>
      </p:sp>
      <p:sp>
        <p:nvSpPr>
          <p:cNvPr id="3" name="TextBox 2"/>
          <p:cNvSpPr txBox="1"/>
          <p:nvPr/>
        </p:nvSpPr>
        <p:spPr>
          <a:xfrm>
            <a:off x="5385918" y="537393"/>
            <a:ext cx="2099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b="1" dirty="0">
                <a:latin typeface="Arial" panose="020B0604020202020204"/>
                <a:cs typeface="Arial" panose="020B0604020202020204"/>
              </a:rPr>
              <a:t>Navigation chart</a:t>
            </a:r>
            <a:endParaRPr lang="en-US" dirty="0"/>
          </a:p>
        </p:txBody>
      </p:sp>
      <p:sp>
        <p:nvSpPr>
          <p:cNvPr id="5" name="Rectangle: Rounded Corners 4"/>
          <p:cNvSpPr/>
          <p:nvPr/>
        </p:nvSpPr>
        <p:spPr>
          <a:xfrm>
            <a:off x="8213875" y="3805757"/>
            <a:ext cx="1111425" cy="1102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bg1"/>
                </a:solidFill>
                <a:latin typeface="Consolas" panose="020B0609020204030204"/>
              </a:rPr>
              <a:t>History</a:t>
            </a:r>
            <a:endParaRPr lang="en-US" dirty="0">
              <a:solidFill>
                <a:schemeClr val="bg1"/>
              </a:solidFill>
            </a:endParaRPr>
          </a:p>
        </p:txBody>
      </p:sp>
      <p:cxnSp>
        <p:nvCxnSpPr>
          <p:cNvPr id="6" name="Straight Arrow Connector 5"/>
          <p:cNvCxnSpPr/>
          <p:nvPr/>
        </p:nvCxnSpPr>
        <p:spPr>
          <a:xfrm flipH="1">
            <a:off x="7460482" y="3154717"/>
            <a:ext cx="705" cy="65385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2" name="TextBox 21"/>
          <p:cNvSpPr txBox="1"/>
          <p:nvPr/>
        </p:nvSpPr>
        <p:spPr>
          <a:xfrm>
            <a:off x="148862" y="240521"/>
            <a:ext cx="4753499"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latin typeface="Bahnschrift" panose="020B0502040204020203"/>
                <a:cs typeface="Arial" panose="020B0604020202020204"/>
              </a:rPr>
              <a:t>Alternate n</a:t>
            </a:r>
            <a:r>
              <a:rPr lang="en-GB" sz="2400" b="1" dirty="0">
                <a:latin typeface="Bahnschrift" panose="020B0502040204020203"/>
                <a:cs typeface="Arial" panose="020B0604020202020204"/>
              </a:rPr>
              <a:t>avigation chart</a:t>
            </a:r>
            <a:endParaRPr lang="en-US" sz="2400" b="1" dirty="0">
              <a:latin typeface="Bahnschrift" panose="020B0502040204020203"/>
              <a:cs typeface="Arial" panose="020B0604020202020204"/>
            </a:endParaRPr>
          </a:p>
          <a:p>
            <a:endParaRPr lang="en-GB" sz="1600" b="1" dirty="0">
              <a:latin typeface="Arial" panose="020B0604020202020204"/>
              <a:cs typeface="Arial" panose="020B0604020202020204"/>
            </a:endParaRPr>
          </a:p>
          <a:p>
            <a:r>
              <a:rPr lang="en-GB" dirty="0">
                <a:latin typeface="Arial" panose="020B0604020202020204"/>
                <a:cs typeface="Arial" panose="020B0604020202020204"/>
              </a:rPr>
              <a:t>I discarded this </a:t>
            </a:r>
            <a:r>
              <a:rPr lang="en-US" dirty="0">
                <a:latin typeface="Arial" panose="020B0604020202020204"/>
                <a:cs typeface="Arial" panose="020B0604020202020204"/>
              </a:rPr>
              <a:t>n</a:t>
            </a:r>
            <a:r>
              <a:rPr lang="en-GB" dirty="0">
                <a:latin typeface="Arial" panose="020B0604020202020204"/>
                <a:cs typeface="Arial" panose="020B0604020202020204"/>
              </a:rPr>
              <a:t>avigation chart because it is much harder to navigate and use due to having page is only accessible through another page which makes the navigation far less intuitive. this can become quite confusing for the user if they've never used the site before. This isn't suitable considering the target audience and requirements for good navigation.</a:t>
            </a:r>
            <a:endParaRPr lang="en-GB" dirty="0">
              <a:latin typeface="Arial" panose="020B0604020202020204"/>
              <a:cs typeface="Arial" panose="020B0604020202020204"/>
            </a:endParaRPr>
          </a:p>
          <a:p>
            <a:endParaRPr lang="en-GB" sz="1400" b="1" dirty="0">
              <a:latin typeface="Arial" panose="020B0604020202020204"/>
              <a:cs typeface="Arial" panose="020B0604020202020204"/>
            </a:endParaRPr>
          </a:p>
          <a:p>
            <a:endParaRPr lang="en-GB" sz="1400" b="1" dirty="0">
              <a:latin typeface="Arial" panose="020B0604020202020204"/>
              <a:cs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0238" y="217459"/>
            <a:ext cx="7073678" cy="714041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400" b="1" dirty="0">
                <a:latin typeface="Arial" panose="020B0604020202020204"/>
                <a:cs typeface="Arial" panose="020B0604020202020204"/>
              </a:rPr>
              <a:t>Justification for design choices</a:t>
            </a:r>
            <a:endParaRPr lang="en-US" sz="2400" b="1">
              <a:latin typeface="Arial" panose="020B0604020202020204"/>
              <a:cs typeface="Arial" panose="020B0604020202020204"/>
            </a:endParaRPr>
          </a:p>
          <a:p>
            <a:endParaRPr lang="en-GB" sz="1600" b="1" dirty="0">
              <a:latin typeface="Arial" panose="020B0604020202020204"/>
              <a:cs typeface="Arial" panose="020B0604020202020204"/>
            </a:endParaRPr>
          </a:p>
          <a:p>
            <a:r>
              <a:rPr lang="en-GB" sz="1600" dirty="0">
                <a:latin typeface="Arial" panose="020B0604020202020204"/>
                <a:cs typeface="Arial" panose="020B0604020202020204"/>
              </a:rPr>
              <a:t>I chose the first design because it is more professional and is much easier to navigate.</a:t>
            </a:r>
            <a:endParaRPr lang="en-GB" sz="1600" dirty="0">
              <a:latin typeface="Arial" panose="020B0604020202020204"/>
              <a:cs typeface="Arial" panose="020B0604020202020204"/>
            </a:endParaRPr>
          </a:p>
          <a:p>
            <a:r>
              <a:rPr lang="en-GB" sz="1600" dirty="0">
                <a:latin typeface="Arial" panose="020B0604020202020204"/>
                <a:cs typeface="Arial" panose="020B0604020202020204"/>
              </a:rPr>
              <a:t>Some of the constraints I have with my design is the drop downs from the buttons, which are going to be quite complicated too code and function correctly although I think it is worth it because is far more logical and intuitive navigation.</a:t>
            </a:r>
            <a:endParaRPr lang="en-GB" sz="1600" dirty="0">
              <a:latin typeface="Arial" panose="020B0604020202020204"/>
              <a:cs typeface="Arial" panose="020B0604020202020204"/>
            </a:endParaRPr>
          </a:p>
          <a:p>
            <a:r>
              <a:rPr lang="en-GB" sz="1600" dirty="0">
                <a:latin typeface="Arial" panose="020B0604020202020204"/>
                <a:cs typeface="Arial" panose="020B0604020202020204"/>
              </a:rPr>
              <a:t>These design choices for Philly the user requirements by having all eight interlinked pages she to navigate through.</a:t>
            </a:r>
            <a:endParaRPr lang="en-GB" sz="1600" dirty="0">
              <a:latin typeface="Arial" panose="020B0604020202020204"/>
              <a:cs typeface="Arial" panose="020B0604020202020204"/>
            </a:endParaRPr>
          </a:p>
          <a:p>
            <a:endParaRPr lang="en-GB" sz="1600" dirty="0">
              <a:latin typeface="Arial" panose="020B0604020202020204"/>
              <a:cs typeface="Arial" panose="020B0604020202020204"/>
            </a:endParaRPr>
          </a:p>
          <a:p>
            <a:r>
              <a:rPr lang="en-GB" sz="1600" dirty="0">
                <a:latin typeface="Arial" panose="020B0604020202020204"/>
                <a:cs typeface="Arial" panose="020B0604020202020204"/>
              </a:rPr>
              <a:t>I there is to have fairly simple and logical layout with just one image and a text box below a bar with logo and links to pages, this design is relatively simple but can be used to display all relevant information. I have tables to display the bands performing and also to display items for sale for filling the requirements for the website.</a:t>
            </a:r>
            <a:endParaRPr lang="en-GB" sz="1600" dirty="0">
              <a:latin typeface="Arial" panose="020B0604020202020204"/>
              <a:cs typeface="Arial" panose="020B0604020202020204"/>
            </a:endParaRPr>
          </a:p>
          <a:p>
            <a:endParaRPr lang="en-GB" sz="1600" dirty="0">
              <a:latin typeface="Arial" panose="020B0604020202020204"/>
              <a:cs typeface="Arial" panose="020B0604020202020204"/>
            </a:endParaRPr>
          </a:p>
          <a:p>
            <a:r>
              <a:rPr lang="en-GB" sz="1600" dirty="0">
                <a:latin typeface="Arial" panose="020B0604020202020204"/>
                <a:cs typeface="Arial" panose="020B0604020202020204"/>
              </a:rPr>
              <a:t>I have chosen to use the Google map window inside a table to display which band is performing their location and links to ticket sales and other relevant information this allows for multiple events to be displayed at the same time and clearly shows which location is linked to which event making it easier for the user to access the relevant information.</a:t>
            </a:r>
            <a:endParaRPr lang="en-GB" sz="16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p:txBody>
      </p:sp>
      <p:pic>
        <p:nvPicPr>
          <p:cNvPr id="2" name="Picture 2" descr="Treemap chart&#10;&#10;Description automatically generated"/>
          <p:cNvPicPr>
            <a:picLocks noChangeAspect="1"/>
          </p:cNvPicPr>
          <p:nvPr/>
        </p:nvPicPr>
        <p:blipFill>
          <a:blip r:embed="rId1"/>
          <a:stretch>
            <a:fillRect/>
          </a:stretch>
        </p:blipFill>
        <p:spPr>
          <a:xfrm>
            <a:off x="7586132" y="214483"/>
            <a:ext cx="4411133" cy="2415833"/>
          </a:xfrm>
          <a:prstGeom prst="rect">
            <a:avLst/>
          </a:prstGeom>
        </p:spPr>
      </p:pic>
      <p:pic>
        <p:nvPicPr>
          <p:cNvPr id="3" name="Picture 4" descr="Diagram, table&#10;&#10;Description automatically generated"/>
          <p:cNvPicPr>
            <a:picLocks noChangeAspect="1"/>
          </p:cNvPicPr>
          <p:nvPr/>
        </p:nvPicPr>
        <p:blipFill>
          <a:blip r:embed="rId2"/>
          <a:stretch>
            <a:fillRect/>
          </a:stretch>
        </p:blipFill>
        <p:spPr>
          <a:xfrm>
            <a:off x="7586132" y="2751260"/>
            <a:ext cx="1820334" cy="1406279"/>
          </a:xfrm>
          <a:prstGeom prst="rect">
            <a:avLst/>
          </a:prstGeom>
        </p:spPr>
      </p:pic>
      <p:pic>
        <p:nvPicPr>
          <p:cNvPr id="6" name="Picture 6" descr="Chart&#10;&#10;Description automatically generated"/>
          <p:cNvPicPr>
            <a:picLocks noChangeAspect="1"/>
          </p:cNvPicPr>
          <p:nvPr/>
        </p:nvPicPr>
        <p:blipFill>
          <a:blip r:embed="rId3"/>
          <a:stretch>
            <a:fillRect/>
          </a:stretch>
        </p:blipFill>
        <p:spPr>
          <a:xfrm>
            <a:off x="9660465" y="2751604"/>
            <a:ext cx="2336800" cy="1405593"/>
          </a:xfrm>
          <a:prstGeom prst="rect">
            <a:avLst/>
          </a:prstGeom>
        </p:spPr>
      </p:pic>
      <p:pic>
        <p:nvPicPr>
          <p:cNvPr id="7" name="Picture 7" descr="Chart, treemap chart&#10;&#10;Description automatically generated"/>
          <p:cNvPicPr>
            <a:picLocks noChangeAspect="1"/>
          </p:cNvPicPr>
          <p:nvPr/>
        </p:nvPicPr>
        <p:blipFill>
          <a:blip r:embed="rId4"/>
          <a:stretch>
            <a:fillRect/>
          </a:stretch>
        </p:blipFill>
        <p:spPr>
          <a:xfrm>
            <a:off x="8534400" y="4348798"/>
            <a:ext cx="3048000" cy="20804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761" y="186267"/>
            <a:ext cx="7414380" cy="60324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1600" b="1" dirty="0">
                <a:solidFill>
                  <a:srgbClr val="FF0000"/>
                </a:solidFill>
                <a:latin typeface="Arial" panose="020B0604020202020204"/>
                <a:cs typeface="Arial" panose="020B0604020202020204"/>
              </a:rPr>
              <a:t>How the website is suitable for the intended audience and purpose</a:t>
            </a:r>
            <a:endParaRPr lang="en-US" sz="2000" b="1" dirty="0">
              <a:solidFill>
                <a:srgbClr val="FF0000"/>
              </a:solidFill>
              <a:latin typeface="Century Gothic" panose="020B0502020202020204"/>
              <a:cs typeface="Arial" panose="020B0604020202020204"/>
            </a:endParaRPr>
          </a:p>
          <a:p>
            <a:endParaRPr lang="en-GB" sz="2000" b="1" dirty="0">
              <a:solidFill>
                <a:srgbClr val="FF0000"/>
              </a:solidFill>
              <a:latin typeface="Arial" panose="020B0604020202020204"/>
              <a:cs typeface="Arial" panose="020B0604020202020204"/>
            </a:endParaRPr>
          </a:p>
          <a:p>
            <a:r>
              <a:rPr lang="en-GB" sz="1400" dirty="0">
                <a:solidFill>
                  <a:srgbClr val="FF0000"/>
                </a:solidFill>
                <a:latin typeface="Arial" panose="020B0604020202020204"/>
                <a:cs typeface="Arial" panose="020B0604020202020204"/>
              </a:rPr>
              <a:t>My website is suitable for the intended audience and purpose because it has clear navigation to sites that have lots of relevant information like locations times and more information about the bands performing fulfilling the requirements of the user and purpose of the website.</a:t>
            </a:r>
            <a:endParaRPr lang="en-GB" sz="1400" dirty="0">
              <a:solidFill>
                <a:srgbClr val="FF0000"/>
              </a:solidFill>
              <a:latin typeface="Arial" panose="020B0604020202020204"/>
              <a:cs typeface="Arial" panose="020B0604020202020204"/>
            </a:endParaRPr>
          </a:p>
          <a:p>
            <a:r>
              <a:rPr lang="en-US" sz="1400" dirty="0">
                <a:solidFill>
                  <a:srgbClr val="FF0000"/>
                </a:solidFill>
                <a:latin typeface="Arial" panose="020B0604020202020204"/>
                <a:cs typeface="Arial" panose="020B0604020202020204"/>
              </a:rPr>
              <a:t>The website also has clear navigation and handy drop downs to display information making it easier for the user to access what they need fulfilling the purpose of the website and making it easier for the users to navigate fulfilling the users requirements.</a:t>
            </a:r>
            <a:endParaRPr lang="en-US" sz="1400" dirty="0">
              <a:solidFill>
                <a:srgbClr val="FF0000"/>
              </a:solidFill>
              <a:latin typeface="Arial" panose="020B0604020202020204"/>
              <a:cs typeface="Arial" panose="020B0604020202020204"/>
            </a:endParaRPr>
          </a:p>
          <a:p>
            <a:r>
              <a:rPr lang="en-US" sz="1400" dirty="0">
                <a:solidFill>
                  <a:srgbClr val="FF0000"/>
                </a:solidFill>
                <a:latin typeface="Arial" panose="020B0604020202020204"/>
                <a:cs typeface="Arial" panose="020B0604020202020204"/>
              </a:rPr>
              <a:t>The site also has tables to display information and Google Earth windows to show locations this is suitable for the audiences requirements and fulfills the purpose of the side by displaying all the relevant information on the sites and making it easier to find it fulfilling the purpose and user requirements of the site.</a:t>
            </a:r>
            <a:endParaRPr lang="en-US" sz="1400" dirty="0">
              <a:solidFill>
                <a:srgbClr val="FF0000"/>
              </a:solidFill>
              <a:latin typeface="Arial" panose="020B0604020202020204"/>
              <a:cs typeface="Arial" panose="020B0604020202020204"/>
            </a:endParaRPr>
          </a:p>
          <a:p>
            <a:endParaRPr lang="en-US" sz="1400" dirty="0">
              <a:solidFill>
                <a:srgbClr val="FF0000"/>
              </a:solidFill>
              <a:latin typeface="Arial" panose="020B0604020202020204"/>
              <a:cs typeface="Arial" panose="020B0604020202020204"/>
            </a:endParaRPr>
          </a:p>
          <a:p>
            <a:r>
              <a:rPr lang="en-US" sz="1400" dirty="0">
                <a:solidFill>
                  <a:srgbClr val="FF0000"/>
                </a:solidFill>
                <a:latin typeface="Arial" panose="020B0604020202020204"/>
                <a:cs typeface="Arial" panose="020B0604020202020204"/>
              </a:rPr>
              <a:t>My site is also suitable for the audience and purpose because it has a handy button at the top to navigate directly home making it easier for the target audience and navigate fulfilling the user requirements of the site.</a:t>
            </a:r>
            <a:endParaRPr lang="en-US" sz="1400" dirty="0">
              <a:solidFill>
                <a:srgbClr val="FF0000"/>
              </a:solidFill>
              <a:latin typeface="Arial" panose="020B0604020202020204"/>
              <a:cs typeface="Arial" panose="020B0604020202020204"/>
            </a:endParaRPr>
          </a:p>
          <a:p>
            <a:endParaRPr lang="en-US" sz="1400" dirty="0">
              <a:solidFill>
                <a:srgbClr val="FF0000"/>
              </a:solidFill>
              <a:latin typeface="Arial" panose="020B0604020202020204"/>
              <a:cs typeface="Arial" panose="020B0604020202020204"/>
            </a:endParaRPr>
          </a:p>
          <a:p>
            <a:r>
              <a:rPr lang="en-US" sz="1400" dirty="0">
                <a:solidFill>
                  <a:srgbClr val="FF0000"/>
                </a:solidFill>
                <a:latin typeface="Arial" panose="020B0604020202020204"/>
                <a:cs typeface="Arial" panose="020B0604020202020204"/>
              </a:rPr>
              <a:t>My site also has clear links to locations and time as well as more information about the band with tables about the festivals coming up and links to ticket sales this fulfills the requirements of the user and fulfills the purpose of the site.</a:t>
            </a:r>
            <a:endParaRPr lang="en-US" sz="1400" dirty="0">
              <a:solidFill>
                <a:srgbClr val="FF0000"/>
              </a:solidFill>
              <a:latin typeface="Arial" panose="020B0604020202020204"/>
              <a:cs typeface="Arial" panose="020B0604020202020204"/>
            </a:endParaRPr>
          </a:p>
          <a:p>
            <a:endParaRPr lang="en-US" sz="1400" dirty="0">
              <a:solidFill>
                <a:srgbClr val="FF0000"/>
              </a:solidFill>
              <a:latin typeface="Arial" panose="020B0604020202020204"/>
              <a:cs typeface="Arial" panose="020B0604020202020204"/>
            </a:endParaRPr>
          </a:p>
          <a:p>
            <a:r>
              <a:rPr lang="en-US" sz="1400" dirty="0">
                <a:solidFill>
                  <a:srgbClr val="FF0000"/>
                </a:solidFill>
                <a:latin typeface="Arial" panose="020B0604020202020204"/>
                <a:cs typeface="Arial" panose="020B0604020202020204"/>
              </a:rPr>
              <a:t>My site also has a shop where things like merch and music can be sold to the audience fulfilling the purpose of the site and it also displays the price and about it, which fulfills the requirements of the user.</a:t>
            </a:r>
            <a:endParaRPr lang="en-US" sz="1400" dirty="0">
              <a:solidFill>
                <a:srgbClr val="FF0000"/>
              </a:solidFill>
              <a:latin typeface="Arial" panose="020B0604020202020204"/>
              <a:cs typeface="Arial" panose="020B0604020202020204"/>
            </a:endParaRPr>
          </a:p>
          <a:p>
            <a:endParaRPr lang="en-US" sz="1400" dirty="0">
              <a:solidFill>
                <a:srgbClr val="FF0000"/>
              </a:solidFill>
              <a:latin typeface="Arial" panose="020B0604020202020204"/>
              <a:cs typeface="Arial" panose="020B0604020202020204"/>
            </a:endParaRPr>
          </a:p>
          <a:p>
            <a:endParaRPr lang="en-US" sz="1400" dirty="0">
              <a:solidFill>
                <a:srgbClr val="FF0000"/>
              </a:solidFill>
              <a:latin typeface="Arial" panose="020B0604020202020204"/>
              <a:cs typeface="Arial" panose="020B0604020202020204"/>
            </a:endParaRPr>
          </a:p>
        </p:txBody>
      </p:sp>
      <p:pic>
        <p:nvPicPr>
          <p:cNvPr id="2" name="Picture 2" descr="Graphical user interface, website&#10;&#10;Description automatically generated"/>
          <p:cNvPicPr>
            <a:picLocks noChangeAspect="1"/>
          </p:cNvPicPr>
          <p:nvPr/>
        </p:nvPicPr>
        <p:blipFill>
          <a:blip r:embed="rId1"/>
          <a:stretch>
            <a:fillRect/>
          </a:stretch>
        </p:blipFill>
        <p:spPr>
          <a:xfrm>
            <a:off x="7789333" y="190621"/>
            <a:ext cx="4314237" cy="2171929"/>
          </a:xfrm>
          <a:prstGeom prst="rect">
            <a:avLst/>
          </a:prstGeom>
        </p:spPr>
      </p:pic>
      <p:pic>
        <p:nvPicPr>
          <p:cNvPr id="3" name="Picture 4" descr="Graphical user interface, application, website, map&#10;&#10;Description automatically generated"/>
          <p:cNvPicPr>
            <a:picLocks noChangeAspect="1"/>
          </p:cNvPicPr>
          <p:nvPr/>
        </p:nvPicPr>
        <p:blipFill>
          <a:blip r:embed="rId2"/>
          <a:stretch>
            <a:fillRect/>
          </a:stretch>
        </p:blipFill>
        <p:spPr>
          <a:xfrm>
            <a:off x="7787453" y="2401612"/>
            <a:ext cx="4286014" cy="1806421"/>
          </a:xfrm>
          <a:prstGeom prst="rect">
            <a:avLst/>
          </a:prstGeom>
        </p:spPr>
      </p:pic>
      <p:pic>
        <p:nvPicPr>
          <p:cNvPr id="5" name="Picture 5"/>
          <p:cNvPicPr>
            <a:picLocks noChangeAspect="1"/>
          </p:cNvPicPr>
          <p:nvPr/>
        </p:nvPicPr>
        <p:blipFill>
          <a:blip r:embed="rId3"/>
          <a:stretch>
            <a:fillRect/>
          </a:stretch>
        </p:blipFill>
        <p:spPr>
          <a:xfrm>
            <a:off x="7789333" y="4200849"/>
            <a:ext cx="4318000" cy="530635"/>
          </a:xfrm>
          <a:prstGeom prst="rect">
            <a:avLst/>
          </a:prstGeom>
        </p:spPr>
      </p:pic>
      <p:pic>
        <p:nvPicPr>
          <p:cNvPr id="6" name="Picture 6" descr="Graphical user interface&#10;&#10;Description automatically generated"/>
          <p:cNvPicPr>
            <a:picLocks noChangeAspect="1"/>
          </p:cNvPicPr>
          <p:nvPr/>
        </p:nvPicPr>
        <p:blipFill>
          <a:blip r:embed="rId4"/>
          <a:stretch>
            <a:fillRect/>
          </a:stretch>
        </p:blipFill>
        <p:spPr>
          <a:xfrm>
            <a:off x="7789333" y="4777775"/>
            <a:ext cx="2667000" cy="10785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306" y="158194"/>
            <a:ext cx="10180943"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Intended purpose and requirements</a:t>
            </a:r>
            <a:endParaRPr lang="en-US" sz="2400" b="1" dirty="0">
              <a:ea typeface="+mn-lt"/>
              <a:cs typeface="+mn-lt"/>
            </a:endParaRPr>
          </a:p>
          <a:p>
            <a:endParaRPr lang="en-US" sz="1400" dirty="0"/>
          </a:p>
          <a:p>
            <a:r>
              <a:rPr lang="en-US" sz="1400" dirty="0">
                <a:latin typeface="Calibri" panose="020F0502020204030204"/>
                <a:ea typeface="Calibri" panose="020F0502020204030204"/>
                <a:cs typeface="Calibri" panose="020F0502020204030204"/>
              </a:rPr>
              <a:t>The purpose of the website I'm developing is to advertise a music festival on </a:t>
            </a:r>
            <a:r>
              <a:rPr lang="en-US" sz="1400" dirty="0">
                <a:latin typeface="Calibri" panose="020F0502020204030204"/>
                <a:ea typeface="+mn-lt"/>
                <a:cs typeface="+mn-lt"/>
              </a:rPr>
              <a:t>Michael Simpson land, I meant to design appropriate review and evaluate my website I've created.</a:t>
            </a:r>
            <a:endParaRPr lang="en-US" sz="1400" dirty="0">
              <a:latin typeface="Calibri" panose="020F0502020204030204"/>
              <a:ea typeface="+mn-lt"/>
              <a:cs typeface="+mn-lt"/>
            </a:endParaRPr>
          </a:p>
          <a:p>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The are requirements are at least 8 web pages,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an attention-grabbing index,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page with images of the bands playing,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interactive media live videos and songs as well as history and more information about the band,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A newsletter subscription page location page for where they are playing,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ecommerce page for merchandise in a table,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ecommerce site for selling tickets, </a:t>
            </a:r>
            <a:endParaRPr lang="en-US" sz="1400" dirty="0">
              <a:latin typeface="Calibri" panose="020F0502020204030204"/>
              <a:ea typeface="Calibri" panose="020F0502020204030204"/>
              <a:cs typeface="Calibri" panose="020F0502020204030204"/>
            </a:endParaRPr>
          </a:p>
          <a:p>
            <a:r>
              <a:rPr lang="en-US" sz="1400" dirty="0">
                <a:latin typeface="Calibri" panose="020F0502020204030204"/>
                <a:ea typeface="Calibri" panose="020F0502020204030204"/>
                <a:cs typeface="Calibri" panose="020F0502020204030204"/>
              </a:rPr>
              <a:t>contact detail page for contacting the band.</a:t>
            </a:r>
            <a:endParaRPr lang="en-US" sz="1400" dirty="0">
              <a:latin typeface="Calibri" panose="020F0502020204030204"/>
              <a:ea typeface="Calibri" panose="020F0502020204030204"/>
              <a:cs typeface="Calibri" panose="020F0502020204030204"/>
            </a:endParaRPr>
          </a:p>
          <a:p>
            <a:endParaRPr lang="en-US" sz="1400" dirty="0">
              <a:latin typeface="Calibri" panose="020F0502020204030204"/>
              <a:ea typeface="Calibri" panose="020F0502020204030204"/>
              <a:cs typeface="Calibri" panose="020F0502020204030204"/>
            </a:endParaRPr>
          </a:p>
          <a:p>
            <a:r>
              <a:rPr lang="en-GB" sz="1400" dirty="0">
                <a:latin typeface="Calibri" panose="020F0502020204030204"/>
                <a:ea typeface="Calibri" panose="020F0502020204030204"/>
                <a:cs typeface="Calibri" panose="020F0502020204030204"/>
              </a:rPr>
              <a:t>Their site must be easy to navigate and simple to use for purpose of selling tickets to the audience, it must have </a:t>
            </a:r>
            <a:r>
              <a:rPr lang="en-US" sz="1400" dirty="0">
                <a:latin typeface="Calibri" panose="020F0502020204030204"/>
                <a:ea typeface="Calibri" panose="020F0502020204030204"/>
                <a:cs typeface="Calibri" panose="020F0502020204030204"/>
              </a:rPr>
              <a:t>a table to display the band's performing.</a:t>
            </a:r>
            <a:endParaRPr lang="en-US" sz="1400" dirty="0">
              <a:latin typeface="Calibri" panose="020F0502020204030204"/>
              <a:ea typeface="Calibri" panose="020F0502020204030204"/>
              <a:cs typeface="Calibri" panose="020F0502020204030204"/>
            </a:endParaRPr>
          </a:p>
          <a:p>
            <a:endParaRPr lang="en-US" sz="1200" dirty="0"/>
          </a:p>
          <a:p>
            <a:r>
              <a:rPr lang="en-US" sz="2000" b="1" dirty="0">
                <a:ea typeface="+mn-lt"/>
                <a:cs typeface="+mn-lt"/>
              </a:rPr>
              <a:t>Target audience </a:t>
            </a:r>
            <a:endParaRPr lang="en-US" sz="2000"/>
          </a:p>
          <a:p>
            <a:r>
              <a:rPr lang="en-GB" sz="1400" dirty="0">
                <a:latin typeface="Bahnschrift" panose="020B0502040204020203"/>
              </a:rPr>
              <a:t>The target audience for this website will be anybody interested in the band's music which is mainly older people and people generally interested in British folk music. </a:t>
            </a:r>
            <a:r>
              <a:rPr lang="en-GB" sz="1400" dirty="0">
                <a:solidFill>
                  <a:srgbClr val="FF0000"/>
                </a:solidFill>
                <a:latin typeface="Bahnschrift" panose="020B0502040204020203"/>
              </a:rPr>
              <a:t>They are people who would probably of already listened to their music and might be fans of the band and are probably interested in some of their upcoming festivals or buying some merch and music.</a:t>
            </a:r>
            <a:endParaRPr lang="en-GB" sz="1400" dirty="0">
              <a:solidFill>
                <a:srgbClr val="FF0000"/>
              </a:solidFill>
              <a:latin typeface="Bahnschrift" panose="020B0502040204020203"/>
            </a:endParaRPr>
          </a:p>
          <a:p>
            <a:endParaRPr lang="en-GB" sz="1200" dirty="0">
              <a:solidFill>
                <a:srgbClr val="FF0000"/>
              </a:solidFill>
              <a:latin typeface="Bahnschrift" panose="020B0502040204020203"/>
            </a:endParaRPr>
          </a:p>
          <a:p>
            <a:r>
              <a:rPr lang="en-GB" sz="2400" b="1" dirty="0">
                <a:solidFill>
                  <a:srgbClr val="FF0000"/>
                </a:solidFill>
                <a:latin typeface="Bahnschrift" panose="020B0502040204020203"/>
              </a:rPr>
              <a:t>User requirements</a:t>
            </a:r>
            <a:endParaRPr lang="en-GB" sz="2400" b="1" dirty="0">
              <a:solidFill>
                <a:srgbClr val="FF0000"/>
              </a:solidFill>
              <a:latin typeface="Bahnschrift" panose="020B0502040204020203"/>
            </a:endParaRPr>
          </a:p>
          <a:p>
            <a:endParaRPr lang="en-GB" sz="1200" dirty="0">
              <a:solidFill>
                <a:srgbClr val="FF0000"/>
              </a:solidFill>
              <a:latin typeface="Bahnschrift" panose="020B0502040204020203"/>
            </a:endParaRPr>
          </a:p>
          <a:p>
            <a:r>
              <a:rPr lang="en-GB" sz="1400" dirty="0">
                <a:solidFill>
                  <a:srgbClr val="FF0000"/>
                </a:solidFill>
                <a:latin typeface="Bahnschrift" panose="020B0502040204020203"/>
              </a:rPr>
              <a:t>The website's users will require the location of the festival and when each band is performing. The website's users will require the price of tickets and merchandise being sold as well as what facilities are being provided at different festivals.</a:t>
            </a:r>
            <a:endParaRPr lang="en-GB" sz="1400">
              <a:solidFill>
                <a:srgbClr val="FF0000"/>
              </a:solidFill>
              <a:latin typeface="Bahnschrift" panose="020B0502040204020203"/>
            </a:endParaRPr>
          </a:p>
          <a:p>
            <a:r>
              <a:rPr lang="en-US" sz="1400" dirty="0">
                <a:solidFill>
                  <a:srgbClr val="FF0000"/>
                </a:solidFill>
                <a:latin typeface="Bahnschrift" panose="020B0502040204020203"/>
              </a:rPr>
              <a:t>The users will also require clear navigation to the information they need and the information to be presented in a very simple and easy to understand why.</a:t>
            </a:r>
            <a:endParaRPr lang="en-US" sz="1400" dirty="0">
              <a:solidFill>
                <a:srgbClr val="FF0000"/>
              </a:solidFill>
              <a:latin typeface="Bahnschrift" panose="020B050204020402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438" y="361393"/>
            <a:ext cx="560047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b="1" dirty="0">
                <a:latin typeface="Arial" panose="020B0604020202020204"/>
                <a:cs typeface="Arial" panose="020B0604020202020204"/>
              </a:rPr>
              <a:t>How I developed this site and combined assets</a:t>
            </a:r>
            <a:endParaRPr lang="en-GB" b="1" dirty="0">
              <a:latin typeface="Arial" panose="020B0604020202020204"/>
              <a:cs typeface="Arial" panose="020B0604020202020204"/>
            </a:endParaRPr>
          </a:p>
          <a:p>
            <a:endParaRPr lang="en-GB" sz="2400" b="1" dirty="0">
              <a:latin typeface="Arial" panose="020B0604020202020204"/>
              <a:cs typeface="Arial" panose="020B0604020202020204"/>
            </a:endParaRPr>
          </a:p>
          <a:p>
            <a:r>
              <a:rPr lang="en-GB" dirty="0">
                <a:latin typeface="Arial" panose="020B0604020202020204"/>
                <a:cs typeface="Arial" panose="020B0604020202020204"/>
              </a:rPr>
              <a:t>I followed my designs for the top header with navigation although I added a button on the left to navigate directly home and move the newsletter into the drop and contact us drop down.</a:t>
            </a:r>
            <a:endParaRPr lang="en-GB" dirty="0">
              <a:latin typeface="Arial" panose="020B0604020202020204"/>
              <a:cs typeface="Arial" panose="020B0604020202020204"/>
            </a:endParaRPr>
          </a:p>
          <a:p>
            <a:endParaRPr lang="en-GB" dirty="0">
              <a:latin typeface="Arial" panose="020B0604020202020204"/>
              <a:cs typeface="Arial" panose="020B0604020202020204"/>
            </a:endParaRPr>
          </a:p>
          <a:p>
            <a:r>
              <a:rPr lang="en-GB" dirty="0">
                <a:latin typeface="Arial" panose="020B0604020202020204"/>
                <a:cs typeface="Arial" panose="020B0604020202020204"/>
              </a:rPr>
              <a:t>I added the link to the Google Maps window into my page using the inbuilt feature in Google Maps to copy the code into your website.</a:t>
            </a:r>
            <a:endParaRPr lang="en-GB" dirty="0">
              <a:latin typeface="Arial" panose="020B0604020202020204"/>
              <a:cs typeface="Arial" panose="020B0604020202020204"/>
            </a:endParaRPr>
          </a:p>
          <a:p>
            <a:endParaRPr lang="en-GB" sz="1600" dirty="0">
              <a:latin typeface="Arial" panose="020B0604020202020204"/>
              <a:cs typeface="Arial" panose="020B0604020202020204"/>
            </a:endParaRPr>
          </a:p>
          <a:p>
            <a:r>
              <a:rPr lang="en-GB" sz="1600" dirty="0">
                <a:latin typeface="Arial" panose="020B0604020202020204"/>
                <a:cs typeface="Arial" panose="020B0604020202020204"/>
              </a:rPr>
              <a:t>I was able to use the table element to create a table to display bands performing and items in the shop.</a:t>
            </a:r>
            <a:endParaRPr lang="en-GB" sz="1600" dirty="0">
              <a:latin typeface="Arial" panose="020B0604020202020204"/>
              <a:cs typeface="Arial" panose="020B0604020202020204"/>
            </a:endParaRPr>
          </a:p>
        </p:txBody>
      </p:sp>
      <p:pic>
        <p:nvPicPr>
          <p:cNvPr id="3" name="Picture 4" descr="Text&#10;&#10;Description automatically generated"/>
          <p:cNvPicPr>
            <a:picLocks noChangeAspect="1"/>
          </p:cNvPicPr>
          <p:nvPr/>
        </p:nvPicPr>
        <p:blipFill>
          <a:blip r:embed="rId1"/>
          <a:stretch>
            <a:fillRect/>
          </a:stretch>
        </p:blipFill>
        <p:spPr>
          <a:xfrm>
            <a:off x="9271001" y="2957626"/>
            <a:ext cx="2743200" cy="3719814"/>
          </a:xfrm>
          <a:prstGeom prst="rect">
            <a:avLst/>
          </a:prstGeom>
        </p:spPr>
      </p:pic>
      <p:pic>
        <p:nvPicPr>
          <p:cNvPr id="5" name="Picture 5" descr="Text&#10;&#10;Description automatically generated"/>
          <p:cNvPicPr>
            <a:picLocks noChangeAspect="1"/>
          </p:cNvPicPr>
          <p:nvPr/>
        </p:nvPicPr>
        <p:blipFill>
          <a:blip r:embed="rId2"/>
          <a:stretch>
            <a:fillRect/>
          </a:stretch>
        </p:blipFill>
        <p:spPr>
          <a:xfrm>
            <a:off x="6341534" y="65125"/>
            <a:ext cx="5367866" cy="2833083"/>
          </a:xfrm>
          <a:prstGeom prst="rect">
            <a:avLst/>
          </a:prstGeom>
        </p:spPr>
      </p:pic>
      <p:pic>
        <p:nvPicPr>
          <p:cNvPr id="6" name="Picture 6" descr="Text&#10;&#10;Description automatically generated"/>
          <p:cNvPicPr>
            <a:picLocks noChangeAspect="1"/>
          </p:cNvPicPr>
          <p:nvPr/>
        </p:nvPicPr>
        <p:blipFill>
          <a:blip r:embed="rId3"/>
          <a:stretch>
            <a:fillRect/>
          </a:stretch>
        </p:blipFill>
        <p:spPr>
          <a:xfrm>
            <a:off x="6383867" y="2981966"/>
            <a:ext cx="2743200" cy="673935"/>
          </a:xfrm>
          <a:prstGeom prst="rect">
            <a:avLst/>
          </a:prstGeom>
        </p:spPr>
      </p:pic>
      <p:pic>
        <p:nvPicPr>
          <p:cNvPr id="7" name="Picture 7" descr="Table, timeline&#10;&#10;Description automatically generated"/>
          <p:cNvPicPr>
            <a:picLocks noChangeAspect="1"/>
          </p:cNvPicPr>
          <p:nvPr/>
        </p:nvPicPr>
        <p:blipFill>
          <a:blip r:embed="rId4"/>
          <a:stretch>
            <a:fillRect/>
          </a:stretch>
        </p:blipFill>
        <p:spPr>
          <a:xfrm>
            <a:off x="6383867" y="3739955"/>
            <a:ext cx="2743200" cy="11391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641" y="114221"/>
            <a:ext cx="80741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000" b="1" dirty="0">
                <a:latin typeface="Arial" panose="020B0604020202020204"/>
                <a:cs typeface="Arial" panose="020B0604020202020204"/>
              </a:rPr>
              <a:t>test table</a:t>
            </a:r>
            <a:endParaRPr lang="en-US" sz="2000" b="1" dirty="0"/>
          </a:p>
        </p:txBody>
      </p:sp>
      <p:graphicFrame>
        <p:nvGraphicFramePr>
          <p:cNvPr id="3" name="Table 2"/>
          <p:cNvGraphicFramePr>
            <a:graphicFrameLocks noGrp="1"/>
          </p:cNvGraphicFramePr>
          <p:nvPr/>
        </p:nvGraphicFramePr>
        <p:xfrm>
          <a:off x="338084" y="598233"/>
          <a:ext cx="9928759" cy="5403378"/>
        </p:xfrm>
        <a:graphic>
          <a:graphicData uri="http://schemas.openxmlformats.org/drawingml/2006/table">
            <a:tbl>
              <a:tblPr firstRow="1" bandRow="1">
                <a:tableStyleId>{5C22544A-7EE6-4342-B048-85BDC9FD1C3A}</a:tableStyleId>
              </a:tblPr>
              <a:tblGrid>
                <a:gridCol w="871456"/>
                <a:gridCol w="2412297"/>
                <a:gridCol w="2551226"/>
                <a:gridCol w="2450187"/>
                <a:gridCol w="1643593"/>
              </a:tblGrid>
              <a:tr h="271541">
                <a:tc>
                  <a:txBody>
                    <a:bodyPr/>
                    <a:lstStyle/>
                    <a:p>
                      <a:pPr algn="l" fontAlgn="t"/>
                      <a:r>
                        <a:rPr lang="en-US" sz="1200" dirty="0">
                          <a:effectLst/>
                        </a:rPr>
                        <a:t>Number </a:t>
                      </a:r>
                      <a:endParaRPr lang="en-US" b="0" i="0" dirty="0">
                        <a:effectLst/>
                      </a:endParaRPr>
                    </a:p>
                  </a:txBody>
                  <a:tcPr/>
                </a:tc>
                <a:tc>
                  <a:txBody>
                    <a:bodyPr/>
                    <a:lstStyle/>
                    <a:p>
                      <a:pPr algn="l" fontAlgn="t"/>
                      <a:r>
                        <a:rPr lang="en-US" sz="1200" dirty="0">
                          <a:effectLst/>
                        </a:rPr>
                        <a:t>Test </a:t>
                      </a:r>
                      <a:endParaRPr lang="en-US" b="0" i="0" dirty="0">
                        <a:effectLst/>
                      </a:endParaRPr>
                    </a:p>
                  </a:txBody>
                  <a:tcPr/>
                </a:tc>
                <a:tc>
                  <a:txBody>
                    <a:bodyPr/>
                    <a:lstStyle/>
                    <a:p>
                      <a:pPr algn="l" fontAlgn="t"/>
                      <a:r>
                        <a:rPr lang="en-US" sz="1200" dirty="0">
                          <a:effectLst/>
                        </a:rPr>
                        <a:t>Expected Result </a:t>
                      </a:r>
                      <a:endParaRPr lang="en-US" b="0" i="0" dirty="0">
                        <a:effectLst/>
                      </a:endParaRPr>
                    </a:p>
                  </a:txBody>
                  <a:tcPr/>
                </a:tc>
                <a:tc>
                  <a:txBody>
                    <a:bodyPr/>
                    <a:lstStyle/>
                    <a:p>
                      <a:pPr algn="l" fontAlgn="t"/>
                      <a:r>
                        <a:rPr lang="en-US" sz="1200" dirty="0">
                          <a:effectLst/>
                        </a:rPr>
                        <a:t>Actual result </a:t>
                      </a:r>
                      <a:endParaRPr lang="en-US" b="0" i="0" dirty="0">
                        <a:effectLst/>
                      </a:endParaRPr>
                    </a:p>
                  </a:txBody>
                  <a:tcPr/>
                </a:tc>
                <a:tc>
                  <a:txBody>
                    <a:bodyPr/>
                    <a:lstStyle/>
                    <a:p>
                      <a:pPr algn="l" fontAlgn="t"/>
                      <a:r>
                        <a:rPr lang="en-US" sz="1200" dirty="0">
                          <a:effectLst/>
                        </a:rPr>
                        <a:t>Fix </a:t>
                      </a:r>
                      <a:endParaRPr lang="en-US" b="0" i="0" dirty="0">
                        <a:effectLst/>
                      </a:endParaRPr>
                    </a:p>
                  </a:txBody>
                  <a:tcPr/>
                </a:tc>
              </a:tr>
              <a:tr h="637806">
                <a:tc>
                  <a:txBody>
                    <a:bodyPr/>
                    <a:lstStyle/>
                    <a:p>
                      <a:pPr algn="l" fontAlgn="t"/>
                      <a:r>
                        <a:rPr lang="en-US" sz="1200" dirty="0">
                          <a:effectLst/>
                        </a:rPr>
                        <a:t>1 </a:t>
                      </a:r>
                      <a:endParaRPr lang="en-US" b="0" i="0" dirty="0">
                        <a:effectLst/>
                      </a:endParaRPr>
                    </a:p>
                  </a:txBody>
                  <a:tcPr/>
                </a:tc>
                <a:tc>
                  <a:txBody>
                    <a:bodyPr/>
                    <a:lstStyle/>
                    <a:p>
                      <a:pPr algn="l" fontAlgn="t"/>
                      <a:r>
                        <a:rPr lang="en-GB" sz="1200" noProof="0" dirty="0">
                          <a:effectLst/>
                          <a:latin typeface="Arial" panose="020B0604020202020204"/>
                        </a:rPr>
                        <a:t>Pages load and link properly</a:t>
                      </a:r>
                      <a:endParaRPr lang="en-US" sz="1200">
                        <a:effectLst/>
                        <a:latin typeface="Arial" panose="020B0604020202020204"/>
                      </a:endParaRPr>
                    </a:p>
                  </a:txBody>
                  <a:tcPr/>
                </a:tc>
                <a:tc>
                  <a:txBody>
                    <a:bodyPr/>
                    <a:lstStyle/>
                    <a:p>
                      <a:pPr algn="l" fontAlgn="t"/>
                      <a:r>
                        <a:rPr lang="en-GB" sz="1200" noProof="0" dirty="0">
                          <a:effectLst/>
                          <a:latin typeface="Arial" panose="020B0604020202020204"/>
                        </a:rPr>
                        <a:t>the page should all link and load properly</a:t>
                      </a:r>
                      <a:endParaRPr lang="en-GB" sz="1200" noProof="0" dirty="0">
                        <a:effectLst/>
                        <a:latin typeface="Arial" panose="020B0604020202020204"/>
                      </a:endParaRPr>
                    </a:p>
                  </a:txBody>
                  <a:tcPr/>
                </a:tc>
                <a:tc>
                  <a:txBody>
                    <a:bodyPr/>
                    <a:lstStyle/>
                    <a:p>
                      <a:pPr algn="l" fontAlgn="t"/>
                      <a:r>
                        <a:rPr lang="en-GB" sz="1100" noProof="0" dirty="0">
                          <a:effectLst/>
                          <a:latin typeface="Arial" panose="020B0604020202020204"/>
                        </a:rPr>
                        <a:t>all my pages load and link properly although ones with more content like the linked Google map window takes longer.</a:t>
                      </a:r>
                      <a:endParaRPr lang="en-GB" sz="1100" noProof="0" dirty="0">
                        <a:effectLst/>
                        <a:latin typeface="Arial" panose="020B0604020202020204"/>
                      </a:endParaRPr>
                    </a:p>
                  </a:txBody>
                  <a:tcPr/>
                </a:tc>
                <a:tc>
                  <a:txBody>
                    <a:bodyPr/>
                    <a:lstStyle/>
                    <a:p>
                      <a:pPr algn="l" fontAlgn="t"/>
                      <a:endParaRPr lang="en-US" sz="1100" dirty="0">
                        <a:effectLst/>
                        <a:latin typeface="Arial" panose="020B0604020202020204"/>
                      </a:endParaRPr>
                    </a:p>
                  </a:txBody>
                  <a:tcPr/>
                </a:tc>
              </a:tr>
              <a:tr h="637806">
                <a:tc>
                  <a:txBody>
                    <a:bodyPr/>
                    <a:lstStyle/>
                    <a:p>
                      <a:pPr algn="l" fontAlgn="t"/>
                      <a:r>
                        <a:rPr lang="en-US" sz="1200" dirty="0">
                          <a:effectLst/>
                        </a:rPr>
                        <a:t>2 </a:t>
                      </a:r>
                      <a:endParaRPr lang="en-US" b="0" i="0" dirty="0">
                        <a:effectLst/>
                      </a:endParaRPr>
                    </a:p>
                  </a:txBody>
                  <a:tcPr/>
                </a:tc>
                <a:tc>
                  <a:txBody>
                    <a:bodyPr/>
                    <a:lstStyle/>
                    <a:p>
                      <a:pPr algn="l" fontAlgn="t"/>
                      <a:r>
                        <a:rPr lang="en-GB" sz="1200" noProof="0" dirty="0">
                          <a:effectLst/>
                          <a:latin typeface="Arial" panose="020B0604020202020204"/>
                        </a:rPr>
                        <a:t>Images display correctly</a:t>
                      </a:r>
                      <a:endParaRPr lang="en-US" sz="1200">
                        <a:effectLst/>
                        <a:latin typeface="Arial" panose="020B0604020202020204"/>
                      </a:endParaRPr>
                    </a:p>
                  </a:txBody>
                  <a:tcPr/>
                </a:tc>
                <a:tc>
                  <a:txBody>
                    <a:bodyPr/>
                    <a:lstStyle/>
                    <a:p>
                      <a:pPr algn="l" fontAlgn="t"/>
                      <a:r>
                        <a:rPr lang="en-GB" sz="1200" noProof="0" dirty="0">
                          <a:effectLst/>
                          <a:latin typeface="Arial" panose="020B0604020202020204"/>
                        </a:rPr>
                        <a:t>all images should display correctly but some changes might need to be made</a:t>
                      </a:r>
                      <a:endParaRPr lang="en-US" sz="1200">
                        <a:effectLst/>
                        <a:latin typeface="Arial" panose="020B0604020202020204"/>
                      </a:endParaRPr>
                    </a:p>
                  </a:txBody>
                  <a:tcPr/>
                </a:tc>
                <a:tc>
                  <a:txBody>
                    <a:bodyPr/>
                    <a:lstStyle/>
                    <a:p>
                      <a:pPr algn="l" fontAlgn="t"/>
                      <a:r>
                        <a:rPr lang="en-GB" sz="1100" noProof="0" dirty="0">
                          <a:solidFill>
                            <a:schemeClr val="bg1"/>
                          </a:solidFill>
                          <a:effectLst/>
                          <a:latin typeface="Arial" panose="020B0604020202020204"/>
                        </a:rPr>
                        <a:t>All images are displaying correctly as intended. The </a:t>
                      </a:r>
                      <a:r>
                        <a:rPr lang="en-GB" sz="1100" b="0" i="0" u="none" strike="noStrike" noProof="0" dirty="0">
                          <a:solidFill>
                            <a:schemeClr val="bg1"/>
                          </a:solidFill>
                          <a:effectLst/>
                          <a:latin typeface="Arial" panose="020B0604020202020204"/>
                        </a:rPr>
                        <a:t>favicon</a:t>
                      </a:r>
                      <a:r>
                        <a:rPr lang="en-GB" sz="1100" noProof="0" dirty="0">
                          <a:solidFill>
                            <a:schemeClr val="bg1"/>
                          </a:solidFill>
                          <a:effectLst/>
                          <a:latin typeface="Arial" panose="020B0604020202020204"/>
                        </a:rPr>
                        <a:t> on doesn't display itself on the top of the tab.</a:t>
                      </a:r>
                      <a:endParaRPr lang="en-US" sz="1100" dirty="0">
                        <a:solidFill>
                          <a:schemeClr val="bg1"/>
                        </a:solidFill>
                        <a:effectLst/>
                        <a:latin typeface="Arial" panose="020B0604020202020204"/>
                      </a:endParaRPr>
                    </a:p>
                  </a:txBody>
                  <a:tcPr/>
                </a:tc>
                <a:tc>
                  <a:txBody>
                    <a:bodyPr/>
                    <a:lstStyle/>
                    <a:p>
                      <a:pPr lvl="0" algn="l">
                        <a:buNone/>
                      </a:pPr>
                      <a:r>
                        <a:rPr lang="en-GB" sz="1100" b="0" i="0" u="none" strike="noStrike" noProof="0" dirty="0">
                          <a:solidFill>
                            <a:schemeClr val="bg1"/>
                          </a:solidFill>
                          <a:effectLst/>
                          <a:latin typeface="Arial" panose="020B0604020202020204"/>
                        </a:rPr>
                        <a:t>I changed the fabric, an image to an icon and updated the code and it displays correctly now.</a:t>
                      </a:r>
                      <a:endParaRPr lang="en-US" sz="1100" dirty="0">
                        <a:solidFill>
                          <a:schemeClr val="bg1"/>
                        </a:solidFill>
                      </a:endParaRPr>
                    </a:p>
                  </a:txBody>
                  <a:tcPr/>
                </a:tc>
              </a:tr>
              <a:tr h="637806">
                <a:tc>
                  <a:txBody>
                    <a:bodyPr/>
                    <a:lstStyle/>
                    <a:p>
                      <a:pPr lvl="0" algn="l">
                        <a:buNone/>
                      </a:pPr>
                      <a:r>
                        <a:rPr lang="en-US" sz="1200" dirty="0">
                          <a:effectLst/>
                        </a:rPr>
                        <a:t>3</a:t>
                      </a:r>
                      <a:endParaRPr lang="en-US" sz="1200" dirty="0">
                        <a:effectLst/>
                      </a:endParaRPr>
                    </a:p>
                  </a:txBody>
                  <a:tcPr/>
                </a:tc>
                <a:tc>
                  <a:txBody>
                    <a:bodyPr/>
                    <a:lstStyle/>
                    <a:p>
                      <a:pPr lvl="0" algn="l">
                        <a:buNone/>
                      </a:pPr>
                      <a:r>
                        <a:rPr lang="en-GB" sz="1200" noProof="0" dirty="0">
                          <a:effectLst/>
                          <a:latin typeface="Arial" panose="020B0604020202020204"/>
                        </a:rPr>
                        <a:t>it works on different devices and browsers</a:t>
                      </a:r>
                      <a:endParaRPr lang="en-US" sz="1200">
                        <a:effectLst/>
                        <a:latin typeface="Arial" panose="020B0604020202020204"/>
                      </a:endParaRPr>
                    </a:p>
                  </a:txBody>
                  <a:tcPr/>
                </a:tc>
                <a:tc>
                  <a:txBody>
                    <a:bodyPr/>
                    <a:lstStyle/>
                    <a:p>
                      <a:pPr lvl="0" algn="l">
                        <a:buNone/>
                      </a:pPr>
                      <a:r>
                        <a:rPr lang="en-GB" sz="1200" noProof="0" dirty="0">
                          <a:effectLst/>
                          <a:latin typeface="Arial" panose="020B0604020202020204"/>
                        </a:rPr>
                        <a:t>I'd expect it should work on most devices and it will work on all browsers</a:t>
                      </a:r>
                      <a:endParaRPr lang="en-GB" sz="1200" noProof="0" dirty="0">
                        <a:effectLst/>
                        <a:latin typeface="Arial" panose="020B0604020202020204"/>
                      </a:endParaRPr>
                    </a:p>
                  </a:txBody>
                  <a:tcPr/>
                </a:tc>
                <a:tc>
                  <a:txBody>
                    <a:bodyPr/>
                    <a:lstStyle/>
                    <a:p>
                      <a:pPr lvl="0" algn="l">
                        <a:buNone/>
                      </a:pPr>
                      <a:r>
                        <a:rPr lang="en-GB" sz="1100" noProof="0" dirty="0">
                          <a:effectLst/>
                          <a:latin typeface="Arial" panose="020B0604020202020204"/>
                        </a:rPr>
                        <a:t>I found it worked fine across multiple browsers, it doesn't display the right resolution on different devices.</a:t>
                      </a:r>
                      <a:endParaRPr lang="en-GB" sz="1100" noProof="0" dirty="0">
                        <a:effectLst/>
                        <a:latin typeface="Arial" panose="020B0604020202020204"/>
                      </a:endParaRPr>
                    </a:p>
                  </a:txBody>
                  <a:tcPr/>
                </a:tc>
                <a:tc>
                  <a:txBody>
                    <a:bodyPr/>
                    <a:lstStyle/>
                    <a:p>
                      <a:pPr lvl="0" algn="l">
                        <a:buNone/>
                      </a:pPr>
                      <a:r>
                        <a:rPr lang="en-GB" sz="1100" noProof="0" dirty="0">
                          <a:effectLst/>
                          <a:latin typeface="Arial" panose="020B0604020202020204"/>
                        </a:rPr>
                        <a:t>adjusting the height or width of an object to percent rather than </a:t>
                      </a:r>
                      <a:r>
                        <a:rPr lang="en-GB" sz="1100" noProof="0" dirty="0" err="1">
                          <a:effectLst/>
                          <a:latin typeface="Arial" panose="020B0604020202020204"/>
                        </a:rPr>
                        <a:t>px</a:t>
                      </a:r>
                      <a:r>
                        <a:rPr lang="en-GB" sz="1100" noProof="0" dirty="0">
                          <a:effectLst/>
                          <a:latin typeface="Arial" panose="020B0604020202020204"/>
                        </a:rPr>
                        <a:t> so it displays the right resolution.</a:t>
                      </a:r>
                      <a:endParaRPr lang="en-GB" sz="1100" noProof="0" dirty="0">
                        <a:effectLst/>
                        <a:latin typeface="Arial" panose="020B0604020202020204"/>
                      </a:endParaRPr>
                    </a:p>
                  </a:txBody>
                  <a:tcPr/>
                </a:tc>
              </a:tr>
              <a:tr h="637806">
                <a:tc>
                  <a:txBody>
                    <a:bodyPr/>
                    <a:lstStyle/>
                    <a:p>
                      <a:pPr lvl="0" algn="l">
                        <a:buNone/>
                      </a:pPr>
                      <a:r>
                        <a:rPr lang="en-US" sz="1200" dirty="0">
                          <a:effectLst/>
                        </a:rPr>
                        <a:t>4</a:t>
                      </a:r>
                      <a:endParaRPr lang="en-US" sz="1200" dirty="0">
                        <a:effectLst/>
                      </a:endParaRPr>
                    </a:p>
                  </a:txBody>
                  <a:tcPr/>
                </a:tc>
                <a:tc>
                  <a:txBody>
                    <a:bodyPr/>
                    <a:lstStyle/>
                    <a:p>
                      <a:pPr lvl="0" algn="l">
                        <a:buNone/>
                      </a:pPr>
                      <a:r>
                        <a:rPr lang="en-GB" sz="1200" noProof="0" dirty="0">
                          <a:effectLst/>
                          <a:latin typeface="Arial" panose="020B0604020202020204"/>
                        </a:rPr>
                        <a:t>hyperlinks working correctly</a:t>
                      </a:r>
                      <a:endParaRPr lang="en-US" sz="1200">
                        <a:effectLst/>
                        <a:latin typeface="Arial" panose="020B0604020202020204"/>
                      </a:endParaRPr>
                    </a:p>
                  </a:txBody>
                  <a:tcPr/>
                </a:tc>
                <a:tc>
                  <a:txBody>
                    <a:bodyPr/>
                    <a:lstStyle/>
                    <a:p>
                      <a:pPr lvl="0" algn="l">
                        <a:buNone/>
                      </a:pPr>
                      <a:r>
                        <a:rPr lang="en-GB" sz="1200" noProof="0" dirty="0">
                          <a:effectLst/>
                          <a:latin typeface="Arial" panose="020B0604020202020204"/>
                        </a:rPr>
                        <a:t>all hyperlinks should work correctly because this is quite simple</a:t>
                      </a:r>
                      <a:endParaRPr lang="en-US" sz="1200">
                        <a:effectLst/>
                        <a:latin typeface="Arial" panose="020B0604020202020204"/>
                      </a:endParaRPr>
                    </a:p>
                  </a:txBody>
                  <a:tcPr/>
                </a:tc>
                <a:tc>
                  <a:txBody>
                    <a:bodyPr/>
                    <a:lstStyle/>
                    <a:p>
                      <a:pPr lvl="0" algn="l">
                        <a:buNone/>
                      </a:pPr>
                      <a:r>
                        <a:rPr lang="en-GB" sz="1100" noProof="0" dirty="0">
                          <a:effectLst/>
                          <a:latin typeface="Arial" panose="020B0604020202020204"/>
                        </a:rPr>
                        <a:t>all hyperlinks between websites work correctly.</a:t>
                      </a:r>
                      <a:endParaRPr lang="en-US" sz="1100" dirty="0">
                        <a:effectLst/>
                        <a:latin typeface="Arial" panose="020B0604020202020204"/>
                      </a:endParaRPr>
                    </a:p>
                  </a:txBody>
                  <a:tcPr/>
                </a:tc>
                <a:tc>
                  <a:txBody>
                    <a:bodyPr/>
                    <a:lstStyle/>
                    <a:p>
                      <a:pPr lvl="0" algn="l">
                        <a:buNone/>
                      </a:pPr>
                      <a:endParaRPr lang="en-US" sz="1100" dirty="0">
                        <a:effectLst/>
                        <a:latin typeface="Arial" panose="020B0604020202020204"/>
                      </a:endParaRPr>
                    </a:p>
                  </a:txBody>
                  <a:tcPr/>
                </a:tc>
              </a:tr>
              <a:tr h="637806">
                <a:tc>
                  <a:txBody>
                    <a:bodyPr/>
                    <a:lstStyle/>
                    <a:p>
                      <a:pPr lvl="0" algn="l">
                        <a:buNone/>
                      </a:pPr>
                      <a:r>
                        <a:rPr lang="en-US" sz="1200" dirty="0">
                          <a:effectLst/>
                        </a:rPr>
                        <a:t>5</a:t>
                      </a:r>
                      <a:endParaRPr lang="en-US" sz="1200" dirty="0">
                        <a:effectLst/>
                      </a:endParaRPr>
                    </a:p>
                  </a:txBody>
                  <a:tcPr/>
                </a:tc>
                <a:tc>
                  <a:txBody>
                    <a:bodyPr/>
                    <a:lstStyle/>
                    <a:p>
                      <a:pPr lvl="0" algn="l">
                        <a:buNone/>
                      </a:pPr>
                      <a:r>
                        <a:rPr lang="en-GB" sz="1200" noProof="0" dirty="0">
                          <a:effectLst/>
                          <a:latin typeface="Arial" panose="020B0604020202020204"/>
                        </a:rPr>
                        <a:t>navigation working correctly</a:t>
                      </a:r>
                      <a:endParaRPr lang="en-US" sz="1200">
                        <a:effectLst/>
                        <a:latin typeface="Arial" panose="020B0604020202020204"/>
                      </a:endParaRPr>
                    </a:p>
                  </a:txBody>
                  <a:tcPr/>
                </a:tc>
                <a:tc>
                  <a:txBody>
                    <a:bodyPr/>
                    <a:lstStyle/>
                    <a:p>
                      <a:pPr lvl="0" algn="l">
                        <a:buNone/>
                      </a:pPr>
                      <a:r>
                        <a:rPr lang="en-GB" sz="1200" noProof="0" dirty="0">
                          <a:effectLst/>
                          <a:latin typeface="Arial" panose="020B0604020202020204"/>
                        </a:rPr>
                        <a:t>I would expect all navigation to work correctly</a:t>
                      </a:r>
                      <a:endParaRPr lang="en-GB" sz="1200" noProof="0" dirty="0">
                        <a:effectLst/>
                        <a:latin typeface="Arial" panose="020B0604020202020204"/>
                      </a:endParaRPr>
                    </a:p>
                  </a:txBody>
                  <a:tcPr/>
                </a:tc>
                <a:tc>
                  <a:txBody>
                    <a:bodyPr/>
                    <a:lstStyle/>
                    <a:p>
                      <a:pPr lvl="0" algn="l">
                        <a:buNone/>
                      </a:pPr>
                      <a:r>
                        <a:rPr lang="en-GB" sz="1100" noProof="0" dirty="0">
                          <a:effectLst/>
                          <a:latin typeface="Arial" panose="020B0604020202020204"/>
                        </a:rPr>
                        <a:t>all my navigation is easy to use and understand and working correctly.</a:t>
                      </a:r>
                      <a:endParaRPr lang="en-US" sz="1100" dirty="0">
                        <a:effectLst/>
                        <a:latin typeface="Arial" panose="020B0604020202020204"/>
                      </a:endParaRPr>
                    </a:p>
                  </a:txBody>
                  <a:tcPr/>
                </a:tc>
                <a:tc>
                  <a:txBody>
                    <a:bodyPr/>
                    <a:lstStyle/>
                    <a:p>
                      <a:pPr lvl="0" algn="l">
                        <a:buNone/>
                      </a:pPr>
                      <a:endParaRPr lang="en-US" sz="1100" dirty="0">
                        <a:effectLst/>
                        <a:latin typeface="Arial" panose="020B0604020202020204"/>
                      </a:endParaRPr>
                    </a:p>
                  </a:txBody>
                  <a:tcPr/>
                </a:tc>
              </a:tr>
              <a:tr h="637806">
                <a:tc>
                  <a:txBody>
                    <a:bodyPr/>
                    <a:lstStyle/>
                    <a:p>
                      <a:pPr lvl="0" algn="l">
                        <a:buNone/>
                      </a:pPr>
                      <a:r>
                        <a:rPr lang="en-US" sz="1200" dirty="0">
                          <a:effectLst/>
                        </a:rPr>
                        <a:t>6</a:t>
                      </a:r>
                      <a:endParaRPr lang="en-US" sz="1200" dirty="0">
                        <a:effectLst/>
                      </a:endParaRPr>
                    </a:p>
                  </a:txBody>
                  <a:tcPr/>
                </a:tc>
                <a:tc>
                  <a:txBody>
                    <a:bodyPr/>
                    <a:lstStyle/>
                    <a:p>
                      <a:pPr lvl="0" algn="l">
                        <a:buNone/>
                      </a:pPr>
                      <a:r>
                        <a:rPr lang="en-GB" sz="1200" noProof="0" dirty="0">
                          <a:effectLst/>
                          <a:latin typeface="Arial" panose="020B0604020202020204"/>
                        </a:rPr>
                        <a:t>Suitable for its audience</a:t>
                      </a:r>
                      <a:endParaRPr lang="en-GB" sz="1200" noProof="0" dirty="0">
                        <a:effectLst/>
                        <a:latin typeface="Arial" panose="020B0604020202020204"/>
                      </a:endParaRPr>
                    </a:p>
                  </a:txBody>
                  <a:tcPr/>
                </a:tc>
                <a:tc>
                  <a:txBody>
                    <a:bodyPr/>
                    <a:lstStyle/>
                    <a:p>
                      <a:pPr lvl="0" algn="l">
                        <a:buNone/>
                      </a:pPr>
                      <a:r>
                        <a:rPr lang="en-GB" sz="1200" noProof="0" dirty="0">
                          <a:effectLst/>
                          <a:latin typeface="Arial" panose="020B0604020202020204"/>
                        </a:rPr>
                        <a:t>It should be all suitable for its audience</a:t>
                      </a:r>
                      <a:endParaRPr lang="en-GB" sz="1200" noProof="0" dirty="0">
                        <a:effectLst/>
                        <a:latin typeface="Arial" panose="020B0604020202020204"/>
                      </a:endParaRPr>
                    </a:p>
                  </a:txBody>
                  <a:tcPr/>
                </a:tc>
                <a:tc>
                  <a:txBody>
                    <a:bodyPr/>
                    <a:lstStyle/>
                    <a:p>
                      <a:pPr lvl="0" algn="l">
                        <a:buNone/>
                      </a:pPr>
                      <a:r>
                        <a:rPr lang="en-GB" sz="1100" noProof="0" dirty="0">
                          <a:effectLst/>
                          <a:latin typeface="Arial" panose="020B0604020202020204"/>
                        </a:rPr>
                        <a:t>my website is suitable for the audience but could be more detailed in what information is displayed.</a:t>
                      </a:r>
                      <a:endParaRPr lang="en-GB" sz="1100" noProof="0" dirty="0">
                        <a:effectLst/>
                        <a:latin typeface="Arial" panose="020B0604020202020204"/>
                      </a:endParaRPr>
                    </a:p>
                  </a:txBody>
                  <a:tcPr/>
                </a:tc>
                <a:tc>
                  <a:txBody>
                    <a:bodyPr/>
                    <a:lstStyle/>
                    <a:p>
                      <a:pPr lvl="0" algn="l">
                        <a:buNone/>
                      </a:pPr>
                      <a:r>
                        <a:rPr lang="en-GB" sz="1100" noProof="0" dirty="0">
                          <a:effectLst/>
                          <a:latin typeface="Arial" panose="020B0604020202020204"/>
                        </a:rPr>
                        <a:t>adding more content and text to give the information required from the audience.</a:t>
                      </a:r>
                      <a:endParaRPr lang="en-GB" sz="1100" noProof="0" dirty="0">
                        <a:effectLst/>
                        <a:latin typeface="Arial" panose="020B0604020202020204"/>
                      </a:endParaRPr>
                    </a:p>
                  </a:txBody>
                  <a:tcPr/>
                </a:tc>
              </a:tr>
              <a:tr h="637806">
                <a:tc>
                  <a:txBody>
                    <a:bodyPr/>
                    <a:lstStyle/>
                    <a:p>
                      <a:pPr lvl="0" algn="l">
                        <a:buNone/>
                      </a:pPr>
                      <a:r>
                        <a:rPr lang="en-US" sz="1200" dirty="0">
                          <a:effectLst/>
                        </a:rPr>
                        <a:t>7</a:t>
                      </a:r>
                      <a:endParaRPr lang="en-US" sz="1200" dirty="0">
                        <a:effectLst/>
                      </a:endParaRPr>
                    </a:p>
                  </a:txBody>
                  <a:tcPr/>
                </a:tc>
                <a:tc>
                  <a:txBody>
                    <a:bodyPr/>
                    <a:lstStyle/>
                    <a:p>
                      <a:pPr lvl="0" algn="l">
                        <a:buNone/>
                      </a:pPr>
                      <a:r>
                        <a:rPr lang="en-GB" sz="1200" noProof="0" dirty="0">
                          <a:effectLst/>
                          <a:latin typeface="Arial" panose="020B0604020202020204"/>
                        </a:rPr>
                        <a:t>fulfils its purpose</a:t>
                      </a:r>
                      <a:endParaRPr lang="en-GB" sz="1200" noProof="0" dirty="0">
                        <a:effectLst/>
                        <a:latin typeface="Arial" panose="020B0604020202020204"/>
                      </a:endParaRPr>
                    </a:p>
                  </a:txBody>
                  <a:tcPr/>
                </a:tc>
                <a:tc>
                  <a:txBody>
                    <a:bodyPr/>
                    <a:lstStyle/>
                    <a:p>
                      <a:pPr lvl="0" algn="l">
                        <a:buNone/>
                      </a:pPr>
                      <a:r>
                        <a:rPr lang="en-GB" sz="1200" noProof="0" dirty="0">
                          <a:effectLst/>
                          <a:latin typeface="Arial" panose="020B0604020202020204"/>
                        </a:rPr>
                        <a:t>it should fulfil its intended purpose</a:t>
                      </a:r>
                      <a:endParaRPr lang="en-GB" sz="1200" noProof="0" dirty="0">
                        <a:effectLst/>
                        <a:latin typeface="Arial" panose="020B0604020202020204"/>
                      </a:endParaRPr>
                    </a:p>
                  </a:txBody>
                  <a:tcPr/>
                </a:tc>
                <a:tc>
                  <a:txBody>
                    <a:bodyPr/>
                    <a:lstStyle/>
                    <a:p>
                      <a:pPr lvl="0" algn="l">
                        <a:buNone/>
                      </a:pPr>
                      <a:r>
                        <a:rPr lang="en-GB" sz="1100" noProof="0" dirty="0">
                          <a:effectLst/>
                          <a:latin typeface="Arial" panose="020B0604020202020204"/>
                        </a:rPr>
                        <a:t>it fulfils its intended purpose.</a:t>
                      </a:r>
                      <a:endParaRPr lang="en-GB" sz="1100" noProof="0" dirty="0">
                        <a:effectLst/>
                        <a:latin typeface="Arial" panose="020B0604020202020204"/>
                      </a:endParaRPr>
                    </a:p>
                  </a:txBody>
                  <a:tcPr/>
                </a:tc>
                <a:tc>
                  <a:txBody>
                    <a:bodyPr/>
                    <a:lstStyle/>
                    <a:p>
                      <a:pPr lvl="0" algn="l">
                        <a:buNone/>
                      </a:pPr>
                      <a:endParaRPr lang="en-US" sz="1200" dirty="0">
                        <a:effectLst/>
                        <a:latin typeface="Arial" panose="020B0604020202020204"/>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83237" y="107394"/>
            <a:ext cx="35515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400" dirty="0">
                <a:latin typeface="Arial" panose="020B0604020202020204"/>
                <a:cs typeface="Arial" panose="020B0604020202020204"/>
                <a:hlinkClick r:id="rId1"/>
              </a:rPr>
              <a:t>Website link</a:t>
            </a:r>
            <a:endParaRPr lang="en-GB" sz="2400">
              <a:latin typeface="Arial" panose="020B0604020202020204"/>
              <a:cs typeface="Arial" panose="020B0604020202020204"/>
            </a:endParaRPr>
          </a:p>
        </p:txBody>
      </p:sp>
      <p:graphicFrame>
        <p:nvGraphicFramePr>
          <p:cNvPr id="3" name="Table 2"/>
          <p:cNvGraphicFramePr>
            <a:graphicFrameLocks noGrp="1"/>
          </p:cNvGraphicFramePr>
          <p:nvPr/>
        </p:nvGraphicFramePr>
        <p:xfrm>
          <a:off x="372533" y="965199"/>
          <a:ext cx="8949259" cy="4140198"/>
        </p:xfrm>
        <a:graphic>
          <a:graphicData uri="http://schemas.openxmlformats.org/drawingml/2006/table">
            <a:tbl>
              <a:tblPr firstRow="1" bandRow="1">
                <a:tableStyleId>{5C22544A-7EE6-4342-B048-85BDC9FD1C3A}</a:tableStyleId>
              </a:tblPr>
              <a:tblGrid>
                <a:gridCol w="770466"/>
                <a:gridCol w="1930400"/>
                <a:gridCol w="1921932"/>
                <a:gridCol w="1871133"/>
                <a:gridCol w="2455328"/>
              </a:tblGrid>
              <a:tr h="431800">
                <a:tc>
                  <a:txBody>
                    <a:bodyPr/>
                    <a:lstStyle/>
                    <a:p>
                      <a:pPr lvl="0" algn="l">
                        <a:buNone/>
                      </a:pPr>
                      <a:endParaRPr lang="en-US" sz="1100" dirty="0">
                        <a:solidFill>
                          <a:schemeClr val="bg1"/>
                        </a:solidFill>
                        <a:effectLst/>
                        <a:latin typeface="Arial" panose="020B0604020202020204"/>
                      </a:endParaRPr>
                    </a:p>
                  </a:txBody>
                  <a:tcPr/>
                </a:tc>
                <a:tc>
                  <a:txBody>
                    <a:bodyPr/>
                    <a:lstStyle/>
                    <a:p>
                      <a:pPr algn="l" fontAlgn="t"/>
                      <a:r>
                        <a:rPr lang="en-US" sz="1100" dirty="0">
                          <a:solidFill>
                            <a:schemeClr val="bg1"/>
                          </a:solidFill>
                          <a:effectLst/>
                          <a:latin typeface="Arial" panose="020B0604020202020204"/>
                        </a:rPr>
                        <a:t>Look of site  </a:t>
                      </a:r>
                      <a:endParaRPr lang="en-US" sz="1100" dirty="0">
                        <a:solidFill>
                          <a:schemeClr val="bg1"/>
                        </a:solidFill>
                        <a:effectLst/>
                        <a:latin typeface="Arial" panose="020B0604020202020204"/>
                      </a:endParaRPr>
                    </a:p>
                  </a:txBody>
                  <a:tcPr/>
                </a:tc>
                <a:tc>
                  <a:txBody>
                    <a:bodyPr/>
                    <a:lstStyle/>
                    <a:p>
                      <a:pPr algn="l" fontAlgn="t"/>
                      <a:r>
                        <a:rPr lang="en-US" sz="1100" dirty="0">
                          <a:solidFill>
                            <a:schemeClr val="bg1"/>
                          </a:solidFill>
                          <a:effectLst/>
                          <a:latin typeface="Arial" panose="020B0604020202020204"/>
                        </a:rPr>
                        <a:t>Functionality  </a:t>
                      </a:r>
                      <a:endParaRPr lang="en-US" sz="1100" dirty="0">
                        <a:solidFill>
                          <a:schemeClr val="bg1"/>
                        </a:solidFill>
                        <a:effectLst/>
                        <a:latin typeface="Arial" panose="020B0604020202020204"/>
                      </a:endParaRPr>
                    </a:p>
                  </a:txBody>
                  <a:tcPr/>
                </a:tc>
                <a:tc>
                  <a:txBody>
                    <a:bodyPr/>
                    <a:lstStyle/>
                    <a:p>
                      <a:pPr algn="l" fontAlgn="t"/>
                      <a:r>
                        <a:rPr lang="en-US" sz="1100" dirty="0">
                          <a:solidFill>
                            <a:schemeClr val="bg1"/>
                          </a:solidFill>
                          <a:effectLst/>
                          <a:latin typeface="Arial" panose="020B0604020202020204"/>
                        </a:rPr>
                        <a:t>Feedback  </a:t>
                      </a:r>
                      <a:endParaRPr lang="en-US" sz="1100" b="0" i="0" dirty="0">
                        <a:solidFill>
                          <a:schemeClr val="bg1"/>
                        </a:solidFill>
                        <a:effectLst/>
                        <a:latin typeface="Arial" panose="020B0604020202020204"/>
                      </a:endParaRPr>
                    </a:p>
                  </a:txBody>
                  <a:tcPr/>
                </a:tc>
                <a:tc>
                  <a:txBody>
                    <a:bodyPr/>
                    <a:lstStyle/>
                    <a:p>
                      <a:pPr algn="l" fontAlgn="t"/>
                      <a:r>
                        <a:rPr lang="en-US" sz="1100" dirty="0">
                          <a:solidFill>
                            <a:schemeClr val="bg1"/>
                          </a:solidFill>
                          <a:effectLst/>
                          <a:latin typeface="Arial" panose="020B0604020202020204"/>
                        </a:rPr>
                        <a:t>Suggested  Improvements </a:t>
                      </a:r>
                      <a:endParaRPr lang="en-US" sz="1100" b="0" i="0" dirty="0">
                        <a:solidFill>
                          <a:schemeClr val="bg1"/>
                        </a:solidFill>
                        <a:effectLst/>
                        <a:latin typeface="Arial" panose="020B0604020202020204"/>
                      </a:endParaRPr>
                    </a:p>
                  </a:txBody>
                  <a:tcPr/>
                </a:tc>
              </a:tr>
              <a:tr h="1244599">
                <a:tc>
                  <a:txBody>
                    <a:bodyPr/>
                    <a:lstStyle/>
                    <a:p>
                      <a:pPr lvl="0">
                        <a:buNone/>
                      </a:pPr>
                      <a:r>
                        <a:rPr lang="en-GB" sz="1100" b="0" i="0" noProof="0" dirty="0">
                          <a:solidFill>
                            <a:schemeClr val="bg1"/>
                          </a:solidFill>
                          <a:effectLst/>
                          <a:latin typeface="Arial" panose="020B0604020202020204"/>
                        </a:rPr>
                        <a:t>1</a:t>
                      </a:r>
                      <a:endParaRPr lang="en-GB" sz="1100" b="0" i="0" noProof="0" dirty="0">
                        <a:solidFill>
                          <a:schemeClr val="bg1"/>
                        </a:solidFill>
                        <a:effectLst/>
                        <a:latin typeface="Arial" panose="020B0604020202020204"/>
                      </a:endParaRPr>
                    </a:p>
                  </a:txBody>
                  <a:tcPr/>
                </a:tc>
                <a:tc>
                  <a:txBody>
                    <a:bodyPr/>
                    <a:lstStyle/>
                    <a:p>
                      <a:pPr fontAlgn="t"/>
                      <a:r>
                        <a:rPr lang="en-GB" sz="1100" b="0" i="0" noProof="0" dirty="0">
                          <a:solidFill>
                            <a:schemeClr val="bg1"/>
                          </a:solidFill>
                          <a:effectLst/>
                          <a:latin typeface="Arial" panose="020B0604020202020204"/>
                        </a:rPr>
                        <a:t>This site looks me and has a nice atmosphere and things are not only size, so it is easy to see what is on the side.</a:t>
                      </a:r>
                      <a:endParaRPr lang="en-GB" sz="1100" b="0" i="0" noProof="0" dirty="0">
                        <a:solidFill>
                          <a:schemeClr val="bg1"/>
                        </a:solidFill>
                        <a:effectLst/>
                        <a:latin typeface="Arial" panose="020B0604020202020204"/>
                      </a:endParaRPr>
                    </a:p>
                  </a:txBody>
                  <a:tcPr/>
                </a:tc>
                <a:tc>
                  <a:txBody>
                    <a:bodyPr/>
                    <a:lstStyle/>
                    <a:p>
                      <a:pPr fontAlgn="t"/>
                      <a:r>
                        <a:rPr lang="en-GB" sz="1100" b="0" i="0" noProof="0" dirty="0">
                          <a:solidFill>
                            <a:schemeClr val="bg1"/>
                          </a:solidFill>
                          <a:effectLst/>
                          <a:latin typeface="Arial" panose="020B0604020202020204"/>
                        </a:rPr>
                        <a:t>I found the site functioned correctly with 0 hiccups or problems; the Google map windows well very helpful.</a:t>
                      </a:r>
                      <a:endParaRPr lang="en-GB" sz="1100" b="0" i="0" noProof="0" dirty="0">
                        <a:solidFill>
                          <a:schemeClr val="bg1"/>
                        </a:solidFill>
                        <a:effectLst/>
                        <a:latin typeface="Arial" panose="020B0604020202020204"/>
                      </a:endParaRPr>
                    </a:p>
                  </a:txBody>
                  <a:tcPr/>
                </a:tc>
                <a:tc>
                  <a:txBody>
                    <a:bodyPr/>
                    <a:lstStyle/>
                    <a:p>
                      <a:pPr fontAlgn="t"/>
                      <a:r>
                        <a:rPr lang="en-GB" sz="1100" noProof="0" dirty="0">
                          <a:solidFill>
                            <a:schemeClr val="bg1"/>
                          </a:solidFill>
                          <a:effectLst/>
                          <a:latin typeface="Arial" panose="020B0604020202020204"/>
                        </a:rPr>
                        <a:t>I think This site is wonderful and there are not many improvements that could be made often a few navigational and functional changes for optimization.</a:t>
                      </a:r>
                      <a:endParaRPr lang="en-GB" sz="1100" noProof="0" dirty="0">
                        <a:solidFill>
                          <a:schemeClr val="bg1"/>
                        </a:solidFill>
                        <a:effectLst/>
                        <a:latin typeface="Arial" panose="020B0604020202020204"/>
                      </a:endParaRPr>
                    </a:p>
                  </a:txBody>
                  <a:tcPr/>
                </a:tc>
                <a:tc>
                  <a:txBody>
                    <a:bodyPr/>
                    <a:lstStyle/>
                    <a:p>
                      <a:pPr lvl="0">
                        <a:buNone/>
                      </a:pPr>
                      <a:r>
                        <a:rPr lang="en-GB" sz="1100" b="0" i="0" u="none" strike="noStrike" noProof="0" dirty="0">
                          <a:solidFill>
                            <a:schemeClr val="bg1"/>
                          </a:solidFill>
                          <a:effectLst/>
                          <a:latin typeface="Arial" panose="020B0604020202020204"/>
                        </a:rPr>
                        <a:t>I would change how do you view which bands are playing with just one page to see everything and then one separate page to buy tickets for easy access to necessary information</a:t>
                      </a:r>
                      <a:endParaRPr lang="en-US" dirty="0"/>
                    </a:p>
                  </a:txBody>
                  <a:tcPr/>
                </a:tc>
              </a:tr>
              <a:tr h="1178559">
                <a:tc>
                  <a:txBody>
                    <a:bodyPr/>
                    <a:lstStyle/>
                    <a:p>
                      <a:pPr lvl="0">
                        <a:buNone/>
                      </a:pPr>
                      <a:r>
                        <a:rPr lang="en-US" sz="1100" dirty="0">
                          <a:solidFill>
                            <a:schemeClr val="bg1"/>
                          </a:solidFill>
                          <a:effectLst/>
                          <a:latin typeface="Arial" panose="020B0604020202020204"/>
                        </a:rPr>
                        <a:t>2</a:t>
                      </a:r>
                      <a:endParaRPr lang="en-US" sz="1100" dirty="0">
                        <a:solidFill>
                          <a:schemeClr val="bg1"/>
                        </a:solidFill>
                        <a:effectLst/>
                        <a:latin typeface="Arial" panose="020B0604020202020204"/>
                      </a:endParaRPr>
                    </a:p>
                  </a:txBody>
                  <a:tcPr/>
                </a:tc>
                <a:tc>
                  <a:txBody>
                    <a:bodyPr/>
                    <a:lstStyle/>
                    <a:p>
                      <a:pPr fontAlgn="t"/>
                      <a:r>
                        <a:rPr lang="en-GB" sz="1100" noProof="0" dirty="0">
                          <a:solidFill>
                            <a:schemeClr val="bg1"/>
                          </a:solidFill>
                          <a:effectLst/>
                          <a:latin typeface="Arial" panose="020B0604020202020204"/>
                        </a:rPr>
                        <a:t>The site looks good although the content and colour schemes could be more relevant.</a:t>
                      </a:r>
                      <a:endParaRPr lang="en-GB" sz="1100" noProof="0" dirty="0">
                        <a:solidFill>
                          <a:schemeClr val="bg1"/>
                        </a:solidFill>
                        <a:effectLst/>
                        <a:latin typeface="Arial" panose="020B0604020202020204"/>
                      </a:endParaRPr>
                    </a:p>
                  </a:txBody>
                  <a:tcPr/>
                </a:tc>
                <a:tc>
                  <a:txBody>
                    <a:bodyPr/>
                    <a:lstStyle/>
                    <a:p>
                      <a:pPr fontAlgn="t"/>
                      <a:r>
                        <a:rPr lang="en-GB" sz="1100" noProof="0" dirty="0">
                          <a:solidFill>
                            <a:schemeClr val="bg1"/>
                          </a:solidFill>
                          <a:effectLst/>
                          <a:latin typeface="Arial" panose="020B0604020202020204"/>
                        </a:rPr>
                        <a:t>I found the functionality of the website work perfectly from what I can see.</a:t>
                      </a:r>
                      <a:endParaRPr lang="en-GB" sz="1100" noProof="0" dirty="0">
                        <a:solidFill>
                          <a:schemeClr val="bg1"/>
                        </a:solidFill>
                        <a:effectLst/>
                        <a:latin typeface="Arial" panose="020B0604020202020204"/>
                      </a:endParaRPr>
                    </a:p>
                  </a:txBody>
                  <a:tcPr/>
                </a:tc>
                <a:tc>
                  <a:txBody>
                    <a:bodyPr/>
                    <a:lstStyle/>
                    <a:p>
                      <a:pPr fontAlgn="t"/>
                      <a:r>
                        <a:rPr lang="en-GB" sz="1100" noProof="0" dirty="0">
                          <a:solidFill>
                            <a:schemeClr val="bg1"/>
                          </a:solidFill>
                          <a:effectLst/>
                          <a:latin typeface="Arial" panose="020B0604020202020204"/>
                        </a:rPr>
                        <a:t>The site looks good although some of the content could be made more relevant to the band.</a:t>
                      </a:r>
                      <a:endParaRPr lang="en-GB" sz="1100" noProof="0" dirty="0">
                        <a:solidFill>
                          <a:schemeClr val="bg1"/>
                        </a:solidFill>
                        <a:effectLst/>
                        <a:latin typeface="Arial" panose="020B0604020202020204"/>
                      </a:endParaRPr>
                    </a:p>
                    <a:p>
                      <a:pPr algn="l" rtl="0" fontAlgn="base"/>
                      <a:r>
                        <a:rPr lang="en-US" sz="1100" dirty="0">
                          <a:solidFill>
                            <a:schemeClr val="bg1"/>
                          </a:solidFill>
                          <a:effectLst/>
                          <a:latin typeface="Arial" panose="020B0604020202020204"/>
                        </a:rPr>
                        <a:t>  </a:t>
                      </a:r>
                      <a:endParaRPr lang="en-US" sz="1100" dirty="0">
                        <a:solidFill>
                          <a:schemeClr val="bg1"/>
                        </a:solidFill>
                        <a:effectLst/>
                        <a:latin typeface="Arial" panose="020B0604020202020204"/>
                      </a:endParaRPr>
                    </a:p>
                    <a:p>
                      <a:pPr algn="l" rtl="0" fontAlgn="base"/>
                      <a:endParaRPr lang="en-US" sz="1100" b="0" i="0" dirty="0">
                        <a:solidFill>
                          <a:schemeClr val="bg1"/>
                        </a:solidFill>
                        <a:effectLst/>
                        <a:latin typeface="Arial" panose="020B0604020202020204"/>
                      </a:endParaRPr>
                    </a:p>
                  </a:txBody>
                  <a:tcPr/>
                </a:tc>
                <a:tc>
                  <a:txBody>
                    <a:bodyPr/>
                    <a:lstStyle/>
                    <a:p>
                      <a:pPr lvl="0">
                        <a:buNone/>
                      </a:pPr>
                      <a:r>
                        <a:rPr lang="en-GB" sz="1100" b="0" i="0" u="none" strike="noStrike" noProof="0" dirty="0">
                          <a:solidFill>
                            <a:schemeClr val="bg1"/>
                          </a:solidFill>
                          <a:effectLst/>
                          <a:latin typeface="Arial" panose="020B0604020202020204"/>
                        </a:rPr>
                        <a:t>I would modify the layout and colour scheme to be a bit more relatable to the band </a:t>
                      </a:r>
                      <a:r>
                        <a:rPr lang="en-GB" sz="1100" b="0" i="0" u="none" strike="noStrike" noProof="0">
                          <a:solidFill>
                            <a:schemeClr val="bg1"/>
                          </a:solidFill>
                          <a:effectLst/>
                          <a:latin typeface="Arial" panose="020B0604020202020204"/>
                        </a:rPr>
                        <a:t>and their theme.</a:t>
                      </a:r>
                      <a:endParaRPr lang="en-US" sz="1100" b="0" i="0" u="none" strike="noStrike" noProof="0">
                        <a:solidFill>
                          <a:srgbClr val="000000"/>
                        </a:solidFill>
                        <a:effectLst/>
                        <a:latin typeface="Arial" panose="020B0604020202020204"/>
                      </a:endParaRPr>
                    </a:p>
                    <a:p>
                      <a:pPr lvl="0">
                        <a:buNone/>
                      </a:pPr>
                      <a:r>
                        <a:rPr lang="en-GB" sz="1100" b="0" i="0" u="none" strike="noStrike" noProof="0" dirty="0">
                          <a:solidFill>
                            <a:schemeClr val="bg1"/>
                          </a:solidFill>
                          <a:effectLst/>
                          <a:latin typeface="Arial" panose="020B0604020202020204"/>
                        </a:rPr>
                        <a:t>An example would be to change the background colour to an </a:t>
                      </a:r>
                      <a:r>
                        <a:rPr lang="en-GB" sz="1100" b="0" i="0" u="none" strike="noStrike" noProof="0">
                          <a:solidFill>
                            <a:schemeClr val="bg1"/>
                          </a:solidFill>
                          <a:effectLst/>
                          <a:latin typeface="Arial" panose="020B0604020202020204"/>
                        </a:rPr>
                        <a:t>image with more relatable content</a:t>
                      </a:r>
                      <a:r>
                        <a:rPr lang="en-GB" sz="1100" b="0" i="0" u="none" strike="noStrike" noProof="0" dirty="0">
                          <a:solidFill>
                            <a:schemeClr val="bg1"/>
                          </a:solidFill>
                          <a:effectLst/>
                          <a:latin typeface="Arial" panose="020B0604020202020204"/>
                        </a:rPr>
                        <a:t> to the band.</a:t>
                      </a:r>
                      <a:endParaRPr lang="en-GB" sz="1100" b="0" i="0" u="none" strike="noStrike" noProof="0" dirty="0">
                        <a:solidFill>
                          <a:schemeClr val="bg1"/>
                        </a:solidFill>
                        <a:effectLst/>
                        <a:latin typeface="Arial" panose="020B0604020202020204"/>
                      </a:endParaRPr>
                    </a:p>
                    <a:p>
                      <a:pPr algn="l" rtl="0" fontAlgn="base"/>
                      <a:endParaRPr lang="en-US" sz="1100" b="0" i="0" dirty="0">
                        <a:solidFill>
                          <a:schemeClr val="bg1"/>
                        </a:solidFill>
                        <a:effectLst/>
                        <a:latin typeface="Arial" panose="020B0604020202020204"/>
                      </a:endParaRPr>
                    </a:p>
                  </a:txBody>
                  <a:tcPr/>
                </a:tc>
              </a:tr>
              <a:tr h="1178558">
                <a:tc>
                  <a:txBody>
                    <a:bodyPr/>
                    <a:lstStyle/>
                    <a:p>
                      <a:pPr lvl="0">
                        <a:buNone/>
                      </a:pPr>
                      <a:r>
                        <a:rPr lang="en-US" sz="1100" dirty="0">
                          <a:solidFill>
                            <a:schemeClr val="bg1"/>
                          </a:solidFill>
                          <a:effectLst/>
                          <a:latin typeface="Arial" panose="020B0604020202020204"/>
                        </a:rPr>
                        <a:t>3</a:t>
                      </a:r>
                      <a:endParaRPr lang="en-US" sz="1100" dirty="0">
                        <a:solidFill>
                          <a:schemeClr val="bg1"/>
                        </a:solidFill>
                        <a:effectLst/>
                        <a:latin typeface="Arial" panose="020B0604020202020204"/>
                      </a:endParaRPr>
                    </a:p>
                  </a:txBody>
                  <a:tcPr/>
                </a:tc>
                <a:tc>
                  <a:txBody>
                    <a:bodyPr/>
                    <a:lstStyle/>
                    <a:p>
                      <a:pPr lvl="0">
                        <a:buNone/>
                      </a:pPr>
                      <a:endParaRPr lang="en-US" sz="1100" dirty="0">
                        <a:solidFill>
                          <a:schemeClr val="bg1"/>
                        </a:solidFill>
                        <a:effectLst/>
                        <a:latin typeface="Arial" panose="020B0604020202020204"/>
                      </a:endParaRPr>
                    </a:p>
                  </a:txBody>
                  <a:tcPr/>
                </a:tc>
                <a:tc>
                  <a:txBody>
                    <a:bodyPr/>
                    <a:lstStyle/>
                    <a:p>
                      <a:pPr lvl="0">
                        <a:buNone/>
                      </a:pPr>
                      <a:endParaRPr lang="en-US" sz="1100" dirty="0">
                        <a:solidFill>
                          <a:schemeClr val="bg1"/>
                        </a:solidFill>
                        <a:effectLst/>
                        <a:latin typeface="Arial" panose="020B0604020202020204"/>
                      </a:endParaRPr>
                    </a:p>
                  </a:txBody>
                  <a:tcPr/>
                </a:tc>
                <a:tc>
                  <a:txBody>
                    <a:bodyPr/>
                    <a:lstStyle/>
                    <a:p>
                      <a:pPr lvl="0" algn="l">
                        <a:buNone/>
                      </a:pPr>
                      <a:endParaRPr lang="en-US" sz="1100" b="0" i="0" dirty="0">
                        <a:solidFill>
                          <a:schemeClr val="bg1"/>
                        </a:solidFill>
                        <a:effectLst/>
                        <a:latin typeface="Arial" panose="020B0604020202020204"/>
                      </a:endParaRPr>
                    </a:p>
                  </a:txBody>
                  <a:tcPr/>
                </a:tc>
                <a:tc>
                  <a:txBody>
                    <a:bodyPr/>
                    <a:lstStyle/>
                    <a:p>
                      <a:pPr lvl="0" algn="l">
                        <a:buNone/>
                      </a:pPr>
                      <a:endParaRPr lang="en-US" sz="1100" b="0" i="0" dirty="0">
                        <a:solidFill>
                          <a:schemeClr val="bg1"/>
                        </a:solidFill>
                        <a:effectLst/>
                        <a:latin typeface="Arial" panose="020B0604020202020204"/>
                      </a:endParaRPr>
                    </a:p>
                  </a:txBody>
                  <a:tcPr/>
                </a:tc>
              </a:tr>
            </a:tbl>
          </a:graphicData>
        </a:graphic>
      </p:graphicFrame>
      <p:sp>
        <p:nvSpPr>
          <p:cNvPr id="5" name="TextBox 4"/>
          <p:cNvSpPr txBox="1"/>
          <p:nvPr/>
        </p:nvSpPr>
        <p:spPr>
          <a:xfrm>
            <a:off x="364067" y="110067"/>
            <a:ext cx="38608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800" b="1" dirty="0">
                <a:latin typeface="Arial" panose="020B0604020202020204"/>
                <a:cs typeface="Segoe UI" panose="020B0502040204020203"/>
              </a:rPr>
              <a:t>Feedback Form </a:t>
            </a:r>
            <a:r>
              <a:rPr lang="en-US" sz="2800" b="1" dirty="0">
                <a:latin typeface="Arial" panose="020B0604020202020204"/>
                <a:cs typeface="Arial" panose="020B0604020202020204"/>
              </a:rPr>
              <a:t> </a:t>
            </a:r>
            <a:endParaRPr lang="en-US" sz="2800" b="1" dirty="0">
              <a:latin typeface="Arial" panose="020B0604020202020204"/>
              <a:cs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6572" y="606925"/>
            <a:ext cx="5473479" cy="2352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000" b="1" dirty="0"/>
              <a:t>Changes and fixes based off feedback</a:t>
            </a:r>
            <a:endParaRPr lang="en-GB" sz="2000" b="1" dirty="0"/>
          </a:p>
          <a:p>
            <a:endParaRPr lang="en-GB" sz="1200" dirty="0">
              <a:latin typeface="Arial" panose="020B0604020202020204"/>
              <a:cs typeface="Arial" panose="020B0604020202020204"/>
            </a:endParaRPr>
          </a:p>
          <a:p>
            <a:r>
              <a:rPr lang="en-GB" sz="1600" dirty="0">
                <a:latin typeface="Arial" panose="020B0604020202020204"/>
                <a:cs typeface="Arial" panose="020B0604020202020204"/>
              </a:rPr>
              <a:t>Based off some of my user feedback I have created a new navigation chart with changes that I will implement to the site for easier navigation and functionality with allows for quicker access to necessary information.</a:t>
            </a:r>
            <a:endParaRPr lang="en-GB" sz="1600" dirty="0">
              <a:latin typeface="Arial" panose="020B0604020202020204"/>
              <a:cs typeface="Arial" panose="020B0604020202020204"/>
            </a:endParaRPr>
          </a:p>
          <a:p>
            <a:endParaRPr lang="en-GB" sz="1600" dirty="0">
              <a:latin typeface="Arial" panose="020B0604020202020204"/>
              <a:cs typeface="Arial" panose="020B0604020202020204"/>
            </a:endParaRPr>
          </a:p>
          <a:p>
            <a:r>
              <a:rPr lang="en-GB" sz="1600" dirty="0">
                <a:latin typeface="Arial" panose="020B0604020202020204"/>
                <a:cs typeface="Arial" panose="020B0604020202020204"/>
              </a:rPr>
              <a:t>I'm also changing the background colour to an image for a more relevant look to the band and audience.</a:t>
            </a:r>
            <a:endParaRPr lang="en-GB" sz="1600" dirty="0">
              <a:latin typeface="Arial" panose="020B0604020202020204"/>
              <a:cs typeface="Arial" panose="020B0604020202020204"/>
            </a:endParaRPr>
          </a:p>
        </p:txBody>
      </p:sp>
      <p:sp>
        <p:nvSpPr>
          <p:cNvPr id="6" name="Rectangle: Rounded Corners 5"/>
          <p:cNvSpPr/>
          <p:nvPr/>
        </p:nvSpPr>
        <p:spPr>
          <a:xfrm>
            <a:off x="6661533" y="236645"/>
            <a:ext cx="1700724" cy="689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Home</a:t>
            </a:r>
            <a:endParaRPr lang="en-US" sz="2000" b="1" dirty="0"/>
          </a:p>
        </p:txBody>
      </p:sp>
      <p:sp>
        <p:nvSpPr>
          <p:cNvPr id="8" name="Rectangle: Rounded Corners 7"/>
          <p:cNvSpPr/>
          <p:nvPr/>
        </p:nvSpPr>
        <p:spPr>
          <a:xfrm>
            <a:off x="6891957" y="2997431"/>
            <a:ext cx="1086025" cy="83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GB" sz="1100" dirty="0">
                <a:solidFill>
                  <a:schemeClr val="bg1"/>
                </a:solidFill>
                <a:latin typeface="Consolas" panose="020B0609020204030204"/>
              </a:rPr>
              <a:t>About the band</a:t>
            </a:r>
            <a:endParaRPr lang="en-GB" dirty="0">
              <a:solidFill>
                <a:schemeClr val="bg1"/>
              </a:solidFill>
            </a:endParaRPr>
          </a:p>
          <a:p>
            <a:br>
              <a:rPr lang="en-US" dirty="0"/>
            </a:br>
            <a:endParaRPr lang="en-US">
              <a:latin typeface="Times New Roman" panose="02020603050405020304"/>
              <a:cs typeface="Times New Roman" panose="02020603050405020304"/>
            </a:endParaRPr>
          </a:p>
        </p:txBody>
      </p:sp>
      <p:cxnSp>
        <p:nvCxnSpPr>
          <p:cNvPr id="10" name="Straight Arrow Connector 9"/>
          <p:cNvCxnSpPr/>
          <p:nvPr/>
        </p:nvCxnSpPr>
        <p:spPr>
          <a:xfrm>
            <a:off x="7152273" y="955658"/>
            <a:ext cx="282207" cy="1951494"/>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a:off x="7928496" y="1012586"/>
            <a:ext cx="1411077" cy="199186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8382936" y="890123"/>
            <a:ext cx="2149828" cy="108565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p:nvPr/>
        </p:nvCxnSpPr>
        <p:spPr>
          <a:xfrm>
            <a:off x="7656206" y="1000003"/>
            <a:ext cx="1604641" cy="274109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a:xfrm flipH="1" flipV="1">
            <a:off x="8221739" y="979515"/>
            <a:ext cx="1254751" cy="1025165"/>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p:nvPr/>
        </p:nvCxnSpPr>
        <p:spPr>
          <a:xfrm>
            <a:off x="10965128" y="1218125"/>
            <a:ext cx="13424" cy="74501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2" name="Rectangle: Rounded Corners 21"/>
          <p:cNvSpPr/>
          <p:nvPr/>
        </p:nvSpPr>
        <p:spPr>
          <a:xfrm>
            <a:off x="8082902" y="3039765"/>
            <a:ext cx="628826" cy="83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Shop</a:t>
            </a:r>
            <a:endParaRPr lang="en-US" dirty="0">
              <a:solidFill>
                <a:schemeClr val="bg1"/>
              </a:solidFill>
            </a:endParaRPr>
          </a:p>
          <a:p>
            <a:endParaRPr lang="en-US" sz="2000" b="1" dirty="0"/>
          </a:p>
        </p:txBody>
      </p:sp>
      <p:sp>
        <p:nvSpPr>
          <p:cNvPr id="24" name="Rectangle: Rounded Corners 23"/>
          <p:cNvSpPr/>
          <p:nvPr/>
        </p:nvSpPr>
        <p:spPr>
          <a:xfrm>
            <a:off x="9345934" y="3615496"/>
            <a:ext cx="1018292" cy="5100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Contact us</a:t>
            </a:r>
            <a:endParaRPr lang="en-US" dirty="0">
              <a:solidFill>
                <a:schemeClr val="bg1"/>
              </a:solidFill>
            </a:endParaRPr>
          </a:p>
          <a:p>
            <a:endParaRPr lang="en-US" sz="2000" b="1" dirty="0"/>
          </a:p>
        </p:txBody>
      </p:sp>
      <p:sp>
        <p:nvSpPr>
          <p:cNvPr id="26" name="Rectangle: Rounded Corners 25"/>
          <p:cNvSpPr/>
          <p:nvPr/>
        </p:nvSpPr>
        <p:spPr>
          <a:xfrm>
            <a:off x="9347475" y="2997431"/>
            <a:ext cx="1018291" cy="467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Newsletter</a:t>
            </a:r>
            <a:endParaRPr lang="en-US">
              <a:solidFill>
                <a:schemeClr val="bg1"/>
              </a:solidFill>
            </a:endParaRPr>
          </a:p>
          <a:p>
            <a:endParaRPr lang="en-US" sz="2000" b="1" dirty="0"/>
          </a:p>
        </p:txBody>
      </p:sp>
      <p:sp>
        <p:nvSpPr>
          <p:cNvPr id="28" name="Rectangle: Rounded Corners 27"/>
          <p:cNvSpPr/>
          <p:nvPr/>
        </p:nvSpPr>
        <p:spPr>
          <a:xfrm>
            <a:off x="10517420" y="2015297"/>
            <a:ext cx="1086025" cy="83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Festival's</a:t>
            </a:r>
            <a:r>
              <a:rPr lang="en-US" sz="1100">
                <a:solidFill>
                  <a:schemeClr val="bg1"/>
                </a:solidFill>
                <a:latin typeface="Consolas" panose="020B0609020204030204"/>
              </a:rPr>
              <a:t> and</a:t>
            </a:r>
            <a:endParaRPr lang="en-US">
              <a:solidFill>
                <a:schemeClr val="bg1"/>
              </a:solidFill>
            </a:endParaRPr>
          </a:p>
          <a:p>
            <a:r>
              <a:rPr lang="en-US" sz="1100" dirty="0">
                <a:solidFill>
                  <a:schemeClr val="bg1"/>
                </a:solidFill>
                <a:latin typeface="Consolas" panose="020B0609020204030204"/>
              </a:rPr>
              <a:t>Locations</a:t>
            </a:r>
            <a:endParaRPr lang="en-US" dirty="0"/>
          </a:p>
          <a:p>
            <a:endParaRPr lang="en-US" sz="2000" b="1" dirty="0"/>
          </a:p>
          <a:p>
            <a:endParaRPr lang="en-US" sz="2000" b="1" dirty="0"/>
          </a:p>
          <a:p>
            <a:endParaRPr lang="en-US" sz="2000" b="1" dirty="0"/>
          </a:p>
        </p:txBody>
      </p:sp>
      <p:sp>
        <p:nvSpPr>
          <p:cNvPr id="30" name="Rectangle: Rounded Corners 29"/>
          <p:cNvSpPr/>
          <p:nvPr/>
        </p:nvSpPr>
        <p:spPr>
          <a:xfrm>
            <a:off x="9951605" y="203431"/>
            <a:ext cx="1644825" cy="9926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Tickets sales</a:t>
            </a:r>
            <a:endParaRPr lang="en-US">
              <a:solidFill>
                <a:schemeClr val="bg1"/>
              </a:solidFill>
            </a:endParaRPr>
          </a:p>
          <a:p>
            <a:endParaRPr lang="en-US" sz="2000" b="1" dirty="0"/>
          </a:p>
          <a:p>
            <a:endParaRPr lang="en-US" sz="2000" b="1" dirty="0"/>
          </a:p>
          <a:p>
            <a:endParaRPr lang="en-US" sz="2000" b="1" dirty="0"/>
          </a:p>
        </p:txBody>
      </p:sp>
      <p:sp>
        <p:nvSpPr>
          <p:cNvPr id="34" name="Rectangle: Rounded Corners 33"/>
          <p:cNvSpPr/>
          <p:nvPr/>
        </p:nvSpPr>
        <p:spPr>
          <a:xfrm>
            <a:off x="9347289" y="2083030"/>
            <a:ext cx="1018292" cy="6878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bg1"/>
                </a:solidFill>
                <a:latin typeface="Consolas" panose="020B0609020204030204"/>
              </a:rPr>
              <a:t>History</a:t>
            </a:r>
            <a:endParaRPr lang="en-US" sz="1200" dirty="0">
              <a:solidFill>
                <a:schemeClr val="bg1"/>
              </a:solidFill>
            </a:endParaRPr>
          </a:p>
        </p:txBody>
      </p:sp>
      <p:cxnSp>
        <p:nvCxnSpPr>
          <p:cNvPr id="36" name="Straight Arrow Connector 35"/>
          <p:cNvCxnSpPr/>
          <p:nvPr/>
        </p:nvCxnSpPr>
        <p:spPr>
          <a:xfrm flipV="1">
            <a:off x="8366001" y="671907"/>
            <a:ext cx="1557162" cy="5734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p:cNvCxnSpPr/>
          <p:nvPr/>
        </p:nvCxnSpPr>
        <p:spPr>
          <a:xfrm>
            <a:off x="7393739" y="1000003"/>
            <a:ext cx="1003508" cy="197909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pic>
        <p:nvPicPr>
          <p:cNvPr id="2" name="Picture 2" descr="Graphical user interface, website&#10;&#10;Description automatically generated"/>
          <p:cNvPicPr>
            <a:picLocks noChangeAspect="1"/>
          </p:cNvPicPr>
          <p:nvPr/>
        </p:nvPicPr>
        <p:blipFill>
          <a:blip r:embed="rId1"/>
          <a:stretch>
            <a:fillRect/>
          </a:stretch>
        </p:blipFill>
        <p:spPr>
          <a:xfrm>
            <a:off x="6968067" y="4482527"/>
            <a:ext cx="4055533" cy="20331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788" y="346879"/>
            <a:ext cx="9518528" cy="47999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400" b="1" dirty="0">
                <a:latin typeface="Arial" panose="020B0604020202020204"/>
                <a:cs typeface="Arial" panose="020B0604020202020204"/>
              </a:rPr>
              <a:t>self review of my website</a:t>
            </a:r>
            <a:endParaRPr lang="en-GB" sz="2400" b="1" dirty="0">
              <a:latin typeface="Arial" panose="020B0604020202020204"/>
              <a:cs typeface="Arial" panose="020B0604020202020204"/>
            </a:endParaRPr>
          </a:p>
          <a:p>
            <a:endParaRPr lang="en-GB" dirty="0">
              <a:latin typeface="Arial" panose="020B0604020202020204"/>
              <a:cs typeface="Arial" panose="020B0604020202020204"/>
            </a:endParaRPr>
          </a:p>
          <a:p>
            <a:r>
              <a:rPr lang="en-GB" dirty="0">
                <a:latin typeface="Arial" panose="020B0604020202020204"/>
                <a:cs typeface="Arial" panose="020B0604020202020204"/>
              </a:rPr>
              <a:t>I made sure the website was suitable for its intended audience and purpose by adding clear navigation with a button up the top to easily get home and Google map links for locations of festivals, so it is easier for the user to get the location and time of the festival quickly creating a better user experience. I added tables in the festival page so they can see all the festivals for bands performing and when and links to any other details.</a:t>
            </a:r>
            <a:endParaRPr lang="en-GB" dirty="0">
              <a:latin typeface="Arial" panose="020B0604020202020204"/>
              <a:cs typeface="Arial" panose="020B0604020202020204"/>
            </a:endParaRPr>
          </a:p>
          <a:p>
            <a:endParaRPr lang="en-GB" dirty="0">
              <a:latin typeface="Arial" panose="020B0604020202020204"/>
              <a:cs typeface="Arial" panose="020B0604020202020204"/>
            </a:endParaRPr>
          </a:p>
          <a:p>
            <a:r>
              <a:rPr lang="en-GB" dirty="0">
                <a:latin typeface="Arial" panose="020B0604020202020204"/>
                <a:cs typeface="Arial" panose="020B0604020202020204"/>
              </a:rPr>
              <a:t>I have also added pity air media after the audience can review what the fans content is like and get a preview.</a:t>
            </a:r>
            <a:endParaRPr lang="en-GB" dirty="0">
              <a:latin typeface="Arial" panose="020B0604020202020204"/>
              <a:cs typeface="Arial" panose="020B0604020202020204"/>
            </a:endParaRPr>
          </a:p>
          <a:p>
            <a:endParaRPr lang="en-GB" dirty="0">
              <a:latin typeface="Arial" panose="020B0604020202020204"/>
              <a:cs typeface="Arial" panose="020B0604020202020204"/>
            </a:endParaRPr>
          </a:p>
          <a:p>
            <a:r>
              <a:rPr lang="en-GB" sz="2400" b="1" dirty="0">
                <a:latin typeface="Arial" panose="020B0604020202020204"/>
                <a:cs typeface="Arial" panose="020B0604020202020204"/>
              </a:rPr>
              <a:t>Evaluation against inshore designs</a:t>
            </a:r>
            <a:endParaRPr lang="en-GB" sz="2400" b="1" dirty="0">
              <a:latin typeface="Arial" panose="020B0604020202020204"/>
              <a:cs typeface="Arial" panose="020B0604020202020204"/>
            </a:endParaRPr>
          </a:p>
          <a:p>
            <a:r>
              <a:rPr lang="en-GB" dirty="0">
                <a:latin typeface="Arial" panose="020B0604020202020204"/>
                <a:cs typeface="Arial" panose="020B0604020202020204"/>
              </a:rPr>
              <a:t>I change the background display to a more relevant design to the band, this is better than the original background which was just a bland plain colour which word not of look very inviting to the audience</a:t>
            </a:r>
            <a:endParaRPr lang="en-GB" dirty="0">
              <a:latin typeface="Arial" panose="020B0604020202020204"/>
              <a:cs typeface="Arial" panose="020B0604020202020204"/>
            </a:endParaRPr>
          </a:p>
          <a:p>
            <a:endParaRPr lang="en-GB" sz="2400" b="1"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193" y="78344"/>
            <a:ext cx="99608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Asset table</a:t>
            </a:r>
            <a:endParaRPr lang="en-US" sz="2400" b="1" dirty="0"/>
          </a:p>
        </p:txBody>
      </p:sp>
      <p:graphicFrame>
        <p:nvGraphicFramePr>
          <p:cNvPr id="2" name="Table 2"/>
          <p:cNvGraphicFramePr>
            <a:graphicFrameLocks noGrp="1"/>
          </p:cNvGraphicFramePr>
          <p:nvPr/>
        </p:nvGraphicFramePr>
        <p:xfrm>
          <a:off x="149200" y="620776"/>
          <a:ext cx="11738423" cy="5558218"/>
        </p:xfrm>
        <a:graphic>
          <a:graphicData uri="http://schemas.openxmlformats.org/drawingml/2006/table">
            <a:tbl>
              <a:tblPr firstRow="1" bandRow="1">
                <a:tableStyleId>{5C22544A-7EE6-4342-B048-85BDC9FD1C3A}</a:tableStyleId>
              </a:tblPr>
              <a:tblGrid>
                <a:gridCol w="1989666"/>
                <a:gridCol w="876904"/>
                <a:gridCol w="8871853"/>
              </a:tblGrid>
              <a:tr h="537445">
                <a:tc>
                  <a:txBody>
                    <a:bodyPr/>
                    <a:lstStyle/>
                    <a:p>
                      <a:pPr lvl="0">
                        <a:buNone/>
                      </a:pPr>
                      <a:r>
                        <a:rPr lang="en-US" sz="1600" b="1" i="0" u="none" strike="noStrike" noProof="0" dirty="0">
                          <a:solidFill>
                            <a:schemeClr val="tx1"/>
                          </a:solidFill>
                          <a:latin typeface="Bahnschrift" panose="020B0502040204020203"/>
                        </a:rPr>
                        <a:t>Asset</a:t>
                      </a:r>
                      <a:endParaRPr lang="en-US" sz="1600">
                        <a:solidFill>
                          <a:schemeClr val="tx1"/>
                        </a:solidFill>
                        <a:latin typeface="Bahnschrift" panose="020B0502040204020203"/>
                      </a:endParaRPr>
                    </a:p>
                  </a:txBody>
                  <a:tcPr/>
                </a:tc>
                <a:tc>
                  <a:txBody>
                    <a:bodyPr/>
                    <a:lstStyle/>
                    <a:p>
                      <a:pPr lvl="0">
                        <a:buNone/>
                      </a:pPr>
                      <a:r>
                        <a:rPr lang="en-GB" sz="1600" b="1" i="0" u="none" strike="noStrike" noProof="0" dirty="0">
                          <a:solidFill>
                            <a:schemeClr val="tx1"/>
                          </a:solidFill>
                          <a:latin typeface="Bahnschrift" panose="020B0502040204020203"/>
                        </a:rPr>
                        <a:t>Source</a:t>
                      </a:r>
                      <a:endParaRPr lang="en-US" sz="1600" b="1" i="0" u="none" strike="noStrike" noProof="0" dirty="0">
                        <a:solidFill>
                          <a:schemeClr val="tx1"/>
                        </a:solidFill>
                        <a:latin typeface="Bahnschrift" panose="020B0502040204020203"/>
                      </a:endParaRPr>
                    </a:p>
                  </a:txBody>
                  <a:tcPr/>
                </a:tc>
                <a:tc>
                  <a:txBody>
                    <a:bodyPr/>
                    <a:lstStyle/>
                    <a:p>
                      <a:pPr lvl="0">
                        <a:buNone/>
                      </a:pPr>
                      <a:r>
                        <a:rPr lang="en-US" sz="1600" b="1" i="0" u="none" strike="noStrike" noProof="0" dirty="0">
                          <a:solidFill>
                            <a:schemeClr val="tx1"/>
                          </a:solidFill>
                          <a:latin typeface="Bahnschrift" panose="020B0502040204020203"/>
                        </a:rPr>
                        <a:t>Intended Purpose / Description and suitability </a:t>
                      </a:r>
                      <a:endParaRPr lang="en-US" sz="1600">
                        <a:solidFill>
                          <a:schemeClr val="tx1"/>
                        </a:solidFill>
                        <a:latin typeface="Bahnschrift" panose="020B0502040204020203"/>
                      </a:endParaRPr>
                    </a:p>
                  </a:txBody>
                  <a:tcPr/>
                </a:tc>
              </a:tr>
              <a:tr h="665238">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be used for background to add a more cheerful look to the website which is suitable for the purpose of the website as it displays what the locations the band might be performing at would be like and can be connected to other things that the audience of the band have seen.</a:t>
                      </a:r>
                      <a:endParaRPr lang="en-GB" sz="1200"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be used to display the band name on the headers on each page. </a:t>
                      </a:r>
                      <a:endParaRPr lang="en-GB" sz="1200" noProof="0" dirty="0">
                        <a:solidFill>
                          <a:srgbClr val="FF0000"/>
                        </a:solidFill>
                        <a:latin typeface="Arial" panose="020B0604020202020204"/>
                      </a:endParaRPr>
                    </a:p>
                    <a:p>
                      <a:pPr lvl="0">
                        <a:buNone/>
                      </a:pPr>
                      <a:r>
                        <a:rPr lang="en-GB" sz="1200" b="0" i="0" u="none" strike="noStrike" noProof="0" dirty="0">
                          <a:solidFill>
                            <a:srgbClr val="FF0000"/>
                          </a:solidFill>
                          <a:latin typeface="Arial" panose="020B0604020202020204"/>
                        </a:rPr>
                        <a:t>This is suitable for the target audience as it shows the bands logo attracting people who are into the band and will be interested in their festival's</a:t>
                      </a:r>
                      <a:endParaRPr lang="en-GB" sz="1200" b="0" i="0" u="none" strike="noStrike"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it's suitable for displaying the band name on headers or a favicon because it displays the band name and logo in a highly presentable way.</a:t>
                      </a:r>
                      <a:endParaRPr lang="en-GB" sz="1200" noProof="0" dirty="0">
                        <a:solidFill>
                          <a:srgbClr val="FF0000"/>
                        </a:solidFill>
                        <a:latin typeface="Arial" panose="020B0604020202020204"/>
                      </a:endParaRPr>
                    </a:p>
                    <a:p>
                      <a:pPr lvl="0">
                        <a:buNone/>
                      </a:pPr>
                      <a:r>
                        <a:rPr lang="en-GB" sz="1200" b="0" i="0" u="none" strike="noStrike" noProof="0" dirty="0">
                          <a:solidFill>
                            <a:srgbClr val="FF0000"/>
                          </a:solidFill>
                          <a:latin typeface="Arial" panose="020B0604020202020204"/>
                        </a:rPr>
                        <a:t>This is suitable for the target audience as it shows the bands logo correlating this website to the band and attracting people who would be interested in their festivals.</a:t>
                      </a:r>
                      <a:endParaRPr lang="en-GB" dirty="0"/>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could also be used for a </a:t>
                      </a:r>
                      <a:r>
                        <a:rPr lang="en-GB" sz="1200" b="0" i="0" u="none" strike="noStrike" noProof="0" dirty="0">
                          <a:solidFill>
                            <a:srgbClr val="FF0000"/>
                          </a:solidFill>
                          <a:latin typeface="Arial" panose="020B0604020202020204"/>
                        </a:rPr>
                        <a:t>favicon</a:t>
                      </a:r>
                      <a:r>
                        <a:rPr lang="en-GB" sz="1200" noProof="0" dirty="0">
                          <a:solidFill>
                            <a:srgbClr val="FF0000"/>
                          </a:solidFill>
                          <a:latin typeface="Arial" panose="020B0604020202020204"/>
                        </a:rPr>
                        <a:t> or two display the band members and name on pages.</a:t>
                      </a:r>
                      <a:endParaRPr lang="en-GB" sz="1200" noProof="0" dirty="0">
                        <a:solidFill>
                          <a:srgbClr val="FF0000"/>
                        </a:solidFill>
                        <a:latin typeface="Arial" panose="020B0604020202020204"/>
                      </a:endParaRPr>
                    </a:p>
                    <a:p>
                      <a:pPr lvl="0">
                        <a:buNone/>
                      </a:pPr>
                      <a:r>
                        <a:rPr lang="en-GB" sz="1200" b="0" i="0" u="none" strike="noStrike" noProof="0" dirty="0">
                          <a:solidFill>
                            <a:srgbClr val="FF0000"/>
                          </a:solidFill>
                          <a:latin typeface="Arial" panose="020B0604020202020204"/>
                        </a:rPr>
                        <a:t>This is suitable for the purpose of the website as it displays the band to the user of the website and attracting the fans of the band.</a:t>
                      </a:r>
                      <a:endParaRPr lang="en-GB" dirty="0"/>
                    </a:p>
                  </a:txBody>
                  <a:tcPr/>
                </a:tc>
              </a:tr>
              <a:tr h="516466">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is suitable for the history or about us page because it's displays band members and name very clearly. </a:t>
                      </a:r>
                      <a:r>
                        <a:rPr lang="en-GB" sz="1200" b="0" i="0" u="none" strike="noStrike" noProof="0" dirty="0">
                          <a:solidFill>
                            <a:srgbClr val="FF0000"/>
                          </a:solidFill>
                          <a:latin typeface="Arial" panose="020B0604020202020204"/>
                        </a:rPr>
                        <a:t>This is suitable for the target audience as it shows the bands and its logo which will attract the fans and target audience of the band as it relates the website to the band to people who are familiar with the band, the target audience.</a:t>
                      </a:r>
                      <a:endParaRPr lang="en-GB" sz="1200"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shows what their festivals look like and can be used on their sights too display their gigs.</a:t>
                      </a:r>
                      <a:endParaRPr lang="en-GB" sz="1200" noProof="0" dirty="0">
                        <a:solidFill>
                          <a:srgbClr val="FF0000"/>
                        </a:solidFill>
                        <a:latin typeface="Arial" panose="020B0604020202020204"/>
                      </a:endParaRPr>
                    </a:p>
                    <a:p>
                      <a:pPr lvl="0">
                        <a:buNone/>
                      </a:pPr>
                      <a:r>
                        <a:rPr lang="en-GB" sz="1200" b="0" i="0" u="none" strike="noStrike" noProof="0" dirty="0">
                          <a:solidFill>
                            <a:srgbClr val="FF0000"/>
                          </a:solidFill>
                          <a:latin typeface="Arial" panose="020B0604020202020204"/>
                        </a:rPr>
                        <a:t>This is suitable for the purpose as it advertises the festival and shows what it will be like.</a:t>
                      </a:r>
                      <a:endParaRPr lang="en-GB" dirty="0"/>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help to add more detail and make it look more professional when displaying information about festivals. </a:t>
                      </a:r>
                      <a:r>
                        <a:rPr lang="en-GB" sz="1200" b="0" i="0" u="none" strike="noStrike" noProof="0" dirty="0">
                          <a:solidFill>
                            <a:srgbClr val="FF0000"/>
                          </a:solidFill>
                          <a:latin typeface="Arial" panose="020B0604020202020204"/>
                        </a:rPr>
                        <a:t>This is suitable for the user requirements as it gives necessary info about the festivals for the users.</a:t>
                      </a:r>
                      <a:endParaRPr lang="en-US" sz="120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is suitable to make it clear to show that on this page will be displaying location of the festivals. This</a:t>
                      </a:r>
                      <a:r>
                        <a:rPr lang="en-GB" sz="1200" b="0" i="0" u="none" strike="noStrike" noProof="0" dirty="0">
                          <a:solidFill>
                            <a:srgbClr val="FF0000"/>
                          </a:solidFill>
                          <a:latin typeface="Arial" panose="020B0604020202020204"/>
                        </a:rPr>
                        <a:t> is suitable for the user requirements as it gives answers to the questions that the festival goers require.</a:t>
                      </a:r>
                      <a:endParaRPr lang="en-GB" sz="1200" b="0" i="0" u="none" strike="noStrike" noProof="0" dirty="0" err="1">
                        <a:solidFill>
                          <a:srgbClr val="FF0000"/>
                        </a:solidFill>
                        <a:latin typeface="Arial" panose="020B0604020202020204"/>
                      </a:endParaRPr>
                    </a:p>
                  </a:txBody>
                  <a:tcPr/>
                </a:tc>
              </a:tr>
            </a:tbl>
          </a:graphicData>
        </a:graphic>
      </p:graphicFrame>
      <p:pic>
        <p:nvPicPr>
          <p:cNvPr id="13" name="Picture 13" descr="A picture containing text&#10;&#10;Description automatically generated"/>
          <p:cNvPicPr>
            <a:picLocks noChangeAspect="1"/>
          </p:cNvPicPr>
          <p:nvPr/>
        </p:nvPicPr>
        <p:blipFill>
          <a:blip r:embed="rId2"/>
          <a:stretch>
            <a:fillRect/>
          </a:stretch>
        </p:blipFill>
        <p:spPr>
          <a:xfrm>
            <a:off x="360843" y="5738712"/>
            <a:ext cx="1473200" cy="454931"/>
          </a:xfrm>
          <a:prstGeom prst="rect">
            <a:avLst/>
          </a:prstGeom>
        </p:spPr>
      </p:pic>
      <p:pic>
        <p:nvPicPr>
          <p:cNvPr id="14" name="Picture 14" descr="A picture containing text, person, crowd&#10;&#10;Description automatically generated"/>
          <p:cNvPicPr>
            <a:picLocks noChangeAspect="1"/>
          </p:cNvPicPr>
          <p:nvPr/>
        </p:nvPicPr>
        <p:blipFill>
          <a:blip r:embed="rId3"/>
          <a:stretch>
            <a:fillRect/>
          </a:stretch>
        </p:blipFill>
        <p:spPr>
          <a:xfrm>
            <a:off x="310042" y="5210553"/>
            <a:ext cx="1473200" cy="454932"/>
          </a:xfrm>
          <a:prstGeom prst="rect">
            <a:avLst/>
          </a:prstGeom>
        </p:spPr>
      </p:pic>
      <p:pic>
        <p:nvPicPr>
          <p:cNvPr id="15" name="Picture 15" descr="A picture containing text, outdoor, stage, city&#10;&#10;Description automatically generated"/>
          <p:cNvPicPr>
            <a:picLocks noChangeAspect="1"/>
          </p:cNvPicPr>
          <p:nvPr/>
        </p:nvPicPr>
        <p:blipFill>
          <a:blip r:embed="rId4"/>
          <a:stretch>
            <a:fillRect/>
          </a:stretch>
        </p:blipFill>
        <p:spPr>
          <a:xfrm>
            <a:off x="310042" y="4677128"/>
            <a:ext cx="1532467" cy="465464"/>
          </a:xfrm>
          <a:prstGeom prst="rect">
            <a:avLst/>
          </a:prstGeom>
        </p:spPr>
      </p:pic>
      <p:pic>
        <p:nvPicPr>
          <p:cNvPr id="16" name="Picture 16" descr="A group of people posing for a photo&#10;&#10;Description automatically generated"/>
          <p:cNvPicPr>
            <a:picLocks noChangeAspect="1"/>
          </p:cNvPicPr>
          <p:nvPr/>
        </p:nvPicPr>
        <p:blipFill>
          <a:blip r:embed="rId5"/>
          <a:stretch>
            <a:fillRect/>
          </a:stretch>
        </p:blipFill>
        <p:spPr>
          <a:xfrm>
            <a:off x="228601" y="4150615"/>
            <a:ext cx="1312334" cy="427101"/>
          </a:xfrm>
          <a:prstGeom prst="rect">
            <a:avLst/>
          </a:prstGeom>
        </p:spPr>
      </p:pic>
      <p:pic>
        <p:nvPicPr>
          <p:cNvPr id="17" name="Picture 17"/>
          <p:cNvPicPr>
            <a:picLocks noChangeAspect="1"/>
          </p:cNvPicPr>
          <p:nvPr/>
        </p:nvPicPr>
        <p:blipFill>
          <a:blip r:embed="rId6"/>
          <a:stretch>
            <a:fillRect/>
          </a:stretch>
        </p:blipFill>
        <p:spPr>
          <a:xfrm>
            <a:off x="487816" y="3427891"/>
            <a:ext cx="521759" cy="478368"/>
          </a:xfrm>
          <a:prstGeom prst="rect">
            <a:avLst/>
          </a:prstGeom>
        </p:spPr>
      </p:pic>
      <p:pic>
        <p:nvPicPr>
          <p:cNvPr id="18" name="Picture 18" descr="Text&#10;&#10;Description automatically generated"/>
          <p:cNvPicPr>
            <a:picLocks noChangeAspect="1"/>
          </p:cNvPicPr>
          <p:nvPr/>
        </p:nvPicPr>
        <p:blipFill>
          <a:blip r:embed="rId7"/>
          <a:stretch>
            <a:fillRect/>
          </a:stretch>
        </p:blipFill>
        <p:spPr>
          <a:xfrm>
            <a:off x="448733" y="2717655"/>
            <a:ext cx="651934" cy="459909"/>
          </a:xfrm>
          <a:prstGeom prst="rect">
            <a:avLst/>
          </a:prstGeom>
        </p:spPr>
      </p:pic>
      <p:pic>
        <p:nvPicPr>
          <p:cNvPr id="19" name="Picture 19" descr="Text&#10;&#10;Description automatically generated"/>
          <p:cNvPicPr>
            <a:picLocks noChangeAspect="1"/>
          </p:cNvPicPr>
          <p:nvPr/>
        </p:nvPicPr>
        <p:blipFill>
          <a:blip r:embed="rId8"/>
          <a:stretch>
            <a:fillRect/>
          </a:stretch>
        </p:blipFill>
        <p:spPr>
          <a:xfrm>
            <a:off x="482602" y="1859700"/>
            <a:ext cx="685800" cy="459910"/>
          </a:xfrm>
          <a:prstGeom prst="rect">
            <a:avLst/>
          </a:prstGeom>
          <a:ln>
            <a:noFill/>
          </a:ln>
          <a:effectLst>
            <a:outerShdw blurRad="292100" dist="139700" dir="2700000" algn="tl" rotWithShape="0">
              <a:srgbClr val="333333">
                <a:alpha val="65000"/>
              </a:srgbClr>
            </a:outerShdw>
          </a:effectLst>
        </p:spPr>
      </p:pic>
      <p:pic>
        <p:nvPicPr>
          <p:cNvPr id="20" name="Picture 20" descr="A picture containing nature, dune&#10;&#10;Description automatically generated"/>
          <p:cNvPicPr>
            <a:picLocks noChangeAspect="1"/>
          </p:cNvPicPr>
          <p:nvPr/>
        </p:nvPicPr>
        <p:blipFill>
          <a:blip r:embed="rId9"/>
          <a:stretch>
            <a:fillRect/>
          </a:stretch>
        </p:blipFill>
        <p:spPr>
          <a:xfrm>
            <a:off x="446719" y="1167030"/>
            <a:ext cx="753534" cy="5063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193" y="78344"/>
            <a:ext cx="99608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Asset table</a:t>
            </a:r>
            <a:endParaRPr lang="en-US" sz="2400" b="1" dirty="0"/>
          </a:p>
        </p:txBody>
      </p:sp>
      <p:graphicFrame>
        <p:nvGraphicFramePr>
          <p:cNvPr id="2" name="Table 2"/>
          <p:cNvGraphicFramePr>
            <a:graphicFrameLocks noGrp="1"/>
          </p:cNvGraphicFramePr>
          <p:nvPr/>
        </p:nvGraphicFramePr>
        <p:xfrm>
          <a:off x="149200" y="620776"/>
          <a:ext cx="11692462" cy="5042275"/>
        </p:xfrm>
        <a:graphic>
          <a:graphicData uri="http://schemas.openxmlformats.org/drawingml/2006/table">
            <a:tbl>
              <a:tblPr firstRow="1" bandRow="1">
                <a:tableStyleId>{5C22544A-7EE6-4342-B048-85BDC9FD1C3A}</a:tableStyleId>
              </a:tblPr>
              <a:tblGrid>
                <a:gridCol w="1583264"/>
                <a:gridCol w="1032932"/>
                <a:gridCol w="9076266"/>
              </a:tblGrid>
              <a:tr h="537445">
                <a:tc>
                  <a:txBody>
                    <a:bodyPr/>
                    <a:lstStyle/>
                    <a:p>
                      <a:pPr lvl="0">
                        <a:buNone/>
                      </a:pPr>
                      <a:r>
                        <a:rPr lang="en-US" sz="1600" b="1" i="0" u="none" strike="noStrike" noProof="0" dirty="0">
                          <a:solidFill>
                            <a:schemeClr val="tx1"/>
                          </a:solidFill>
                          <a:latin typeface="Bahnschrift" panose="020B0502040204020203"/>
                        </a:rPr>
                        <a:t>Asset</a:t>
                      </a:r>
                      <a:endParaRPr lang="en-US" sz="1600">
                        <a:solidFill>
                          <a:schemeClr val="tx1"/>
                        </a:solidFill>
                        <a:latin typeface="Bahnschrift" panose="020B0502040204020203"/>
                      </a:endParaRPr>
                    </a:p>
                  </a:txBody>
                  <a:tcPr/>
                </a:tc>
                <a:tc>
                  <a:txBody>
                    <a:bodyPr/>
                    <a:lstStyle/>
                    <a:p>
                      <a:pPr lvl="0">
                        <a:buNone/>
                      </a:pPr>
                      <a:r>
                        <a:rPr lang="en-GB" sz="1600" b="1" i="0" u="none" strike="noStrike" noProof="0" dirty="0">
                          <a:solidFill>
                            <a:schemeClr val="tx1"/>
                          </a:solidFill>
                          <a:latin typeface="Bahnschrift" panose="020B0502040204020203"/>
                        </a:rPr>
                        <a:t>Source</a:t>
                      </a:r>
                      <a:endParaRPr lang="en-US" sz="1600" b="1" i="0" u="none" strike="noStrike" noProof="0" dirty="0">
                        <a:solidFill>
                          <a:schemeClr val="tx1"/>
                        </a:solidFill>
                        <a:latin typeface="Bahnschrift" panose="020B0502040204020203"/>
                      </a:endParaRPr>
                    </a:p>
                  </a:txBody>
                  <a:tcPr/>
                </a:tc>
                <a:tc>
                  <a:txBody>
                    <a:bodyPr/>
                    <a:lstStyle/>
                    <a:p>
                      <a:pPr lvl="0">
                        <a:buNone/>
                      </a:pPr>
                      <a:r>
                        <a:rPr lang="en-US" sz="1600" b="1" i="0" u="none" strike="noStrike" noProof="0" dirty="0">
                          <a:solidFill>
                            <a:schemeClr val="tx1"/>
                          </a:solidFill>
                          <a:latin typeface="Bahnschrift" panose="020B0502040204020203"/>
                        </a:rPr>
                        <a:t>Intended Purpose / Description and suitability </a:t>
                      </a:r>
                      <a:endParaRPr lang="en-US" sz="1600">
                        <a:solidFill>
                          <a:schemeClr val="tx1"/>
                        </a:solidFill>
                        <a:latin typeface="Bahnschrift" panose="020B0502040204020203"/>
                      </a:endParaRPr>
                    </a:p>
                  </a:txBody>
                  <a:tcPr/>
                </a:tc>
              </a:tr>
              <a:tr h="537445">
                <a:tc>
                  <a:txBody>
                    <a:bodyPr/>
                    <a:lstStyle/>
                    <a:p>
                      <a:endParaRPr lang="en-US"/>
                    </a:p>
                  </a:txBody>
                  <a:tcPr/>
                </a:tc>
                <a:tc>
                  <a:txBody>
                    <a:bodyPr/>
                    <a:lstStyle/>
                    <a:p>
                      <a:r>
                        <a:rPr lang="en-US" dirty="0">
                          <a:solidFill>
                            <a:srgbClr val="FF0000"/>
                          </a:solidFill>
                          <a:hlinkClick r:id="rId1"/>
                        </a:rPr>
                        <a:t>link</a:t>
                      </a:r>
                      <a:endParaRPr lang="en-US">
                        <a:solidFill>
                          <a:srgbClr val="FF0000"/>
                        </a:solidFill>
                        <a:hlinkClick r:id="rId1"/>
                      </a:endParaRPr>
                    </a:p>
                  </a:txBody>
                  <a:tcPr/>
                </a:tc>
                <a:tc>
                  <a:txBody>
                    <a:bodyPr/>
                    <a:lstStyle/>
                    <a:p>
                      <a:r>
                        <a:rPr lang="en-GB" sz="1200" noProof="0" dirty="0">
                          <a:solidFill>
                            <a:srgbClr val="FF0000"/>
                          </a:solidFill>
                          <a:latin typeface="Arial" panose="020B0604020202020204"/>
                        </a:rPr>
                        <a:t>This image is suitable for displaying locations and to help increase the positive atmosphere of the site.</a:t>
                      </a:r>
                      <a:endParaRPr lang="en-GB" sz="1200" noProof="0" dirty="0">
                        <a:solidFill>
                          <a:srgbClr val="FF0000"/>
                        </a:solidFill>
                        <a:latin typeface="Arial" panose="020B0604020202020204"/>
                      </a:endParaRPr>
                    </a:p>
                    <a:p>
                      <a:pPr lvl="0">
                        <a:buNone/>
                      </a:pPr>
                      <a:r>
                        <a:rPr lang="en-GB" sz="1200" b="0" i="0" u="none" strike="noStrike" noProof="0" dirty="0">
                          <a:solidFill>
                            <a:srgbClr val="FF0000"/>
                          </a:solidFill>
                          <a:latin typeface="Arial" panose="020B0604020202020204"/>
                        </a:rPr>
                        <a:t>This is suitable for the target audience because it displays the location of the festival's</a:t>
                      </a:r>
                      <a:r>
                        <a:rPr lang="en-US" sz="1200" b="0" i="0" u="none" strike="noStrike" noProof="0" dirty="0">
                          <a:solidFill>
                            <a:srgbClr val="FF0000"/>
                          </a:solidFill>
                          <a:latin typeface="Arial" panose="020B0604020202020204"/>
                        </a:rPr>
                        <a:t> and correlates what the festivals might be like to the audience and target audience.</a:t>
                      </a:r>
                      <a:endParaRPr lang="en-US" sz="1200" b="0" i="0" u="none" strike="noStrike"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help display the members of the band and can be used on the about us or other pages.</a:t>
                      </a:r>
                      <a:endParaRPr lang="en-GB" sz="1200" noProof="0" dirty="0">
                        <a:solidFill>
                          <a:srgbClr val="FF0000"/>
                        </a:solidFill>
                        <a:latin typeface="Arial" panose="020B0604020202020204"/>
                      </a:endParaRPr>
                    </a:p>
                    <a:p>
                      <a:pPr lvl="0">
                        <a:buNone/>
                      </a:pPr>
                      <a:endParaRPr lang="en-GB" sz="1200" b="0" i="0" u="none" strike="noStrike"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it's very suitable on the page which is displaying their gigs and turned events coming up because it displays that brand name and gives an idea of what it will be like.</a:t>
                      </a:r>
                      <a:endParaRPr lang="en-GB" sz="1200" noProof="0" dirty="0">
                        <a:solidFill>
                          <a:srgbClr val="FF0000"/>
                        </a:solidFill>
                        <a:latin typeface="Arial" panose="020B0604020202020204"/>
                      </a:endParaRPr>
                    </a:p>
                    <a:p>
                      <a:pPr lvl="0">
                        <a:buNone/>
                      </a:pPr>
                      <a:endParaRPr lang="en-GB" sz="1200" b="0" i="0" u="none" strike="noStrike"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is very suitable for the about us page because it displays the members of the band.</a:t>
                      </a:r>
                      <a:endParaRPr lang="en-GB" sz="1200"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is suitable to display that they are a part of the association of festival organisation.</a:t>
                      </a:r>
                      <a:endParaRPr lang="en-GB" sz="1200"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be used to link to their Twitter page and is suitable for this because it is very clear what its purpose is considering the older audience.</a:t>
                      </a:r>
                      <a:endParaRPr lang="en-GB" sz="1200" noProof="0" dirty="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can be used to link to their Instagram.</a:t>
                      </a:r>
                      <a:endParaRPr lang="en-US" sz="1200">
                        <a:solidFill>
                          <a:srgbClr val="FF0000"/>
                        </a:solidFill>
                        <a:latin typeface="Arial" panose="020B0604020202020204"/>
                      </a:endParaRPr>
                    </a:p>
                  </a:txBody>
                  <a:tcPr/>
                </a:tc>
              </a:tr>
              <a:tr h="537445">
                <a:tc>
                  <a:txBody>
                    <a:bodyPr/>
                    <a:lstStyle/>
                    <a:p>
                      <a:pPr lvl="0">
                        <a:buNone/>
                      </a:pPr>
                      <a:endParaRPr lang="en-US" dirty="0"/>
                    </a:p>
                  </a:txBody>
                  <a:tcPr/>
                </a:tc>
                <a:tc>
                  <a:txBody>
                    <a:bodyPr/>
                    <a:lstStyle/>
                    <a:p>
                      <a:pPr lvl="0">
                        <a:buNone/>
                      </a:pPr>
                      <a:r>
                        <a:rPr lang="en-US" sz="1800" b="0" i="0" u="none" strike="noStrike" noProof="0" dirty="0">
                          <a:solidFill>
                            <a:srgbClr val="FF0000"/>
                          </a:solidFill>
                          <a:latin typeface="Segoe UI" panose="020B0502040204020203"/>
                          <a:hlinkClick r:id="rId1"/>
                        </a:rPr>
                        <a:t>link</a:t>
                      </a:r>
                      <a:endParaRPr lang="en-US"/>
                    </a:p>
                  </a:txBody>
                  <a:tcPr/>
                </a:tc>
                <a:tc>
                  <a:txBody>
                    <a:bodyPr/>
                    <a:lstStyle/>
                    <a:p>
                      <a:pPr lvl="0">
                        <a:buNone/>
                      </a:pPr>
                      <a:r>
                        <a:rPr lang="en-GB" sz="1200" noProof="0" dirty="0">
                          <a:solidFill>
                            <a:srgbClr val="FF0000"/>
                          </a:solidFill>
                          <a:latin typeface="Arial" panose="020B0604020202020204"/>
                        </a:rPr>
                        <a:t>this image is useful to link to their Facebook page alarm or possible ways for users to contact the band.</a:t>
                      </a:r>
                      <a:endParaRPr lang="en-GB" sz="1200" noProof="0" dirty="0">
                        <a:solidFill>
                          <a:srgbClr val="FF0000"/>
                        </a:solidFill>
                        <a:latin typeface="Arial" panose="020B0604020202020204"/>
                      </a:endParaRPr>
                    </a:p>
                  </a:txBody>
                  <a:tcPr/>
                </a:tc>
              </a:tr>
            </a:tbl>
          </a:graphicData>
        </a:graphic>
      </p:graphicFrame>
      <p:pic>
        <p:nvPicPr>
          <p:cNvPr id="5" name="Picture 12"/>
          <p:cNvPicPr>
            <a:picLocks noChangeAspect="1"/>
          </p:cNvPicPr>
          <p:nvPr/>
        </p:nvPicPr>
        <p:blipFill>
          <a:blip r:embed="rId2"/>
          <a:stretch>
            <a:fillRect/>
          </a:stretch>
        </p:blipFill>
        <p:spPr>
          <a:xfrm>
            <a:off x="321733" y="1172634"/>
            <a:ext cx="592667" cy="465667"/>
          </a:xfrm>
          <a:prstGeom prst="rect">
            <a:avLst/>
          </a:prstGeom>
        </p:spPr>
      </p:pic>
      <p:pic>
        <p:nvPicPr>
          <p:cNvPr id="7" name="Picture 11"/>
          <p:cNvPicPr>
            <a:picLocks noChangeAspect="1"/>
          </p:cNvPicPr>
          <p:nvPr/>
        </p:nvPicPr>
        <p:blipFill>
          <a:blip r:embed="rId3"/>
          <a:stretch>
            <a:fillRect/>
          </a:stretch>
        </p:blipFill>
        <p:spPr>
          <a:xfrm>
            <a:off x="381000" y="1828124"/>
            <a:ext cx="533400" cy="467022"/>
          </a:xfrm>
          <a:prstGeom prst="rect">
            <a:avLst/>
          </a:prstGeom>
        </p:spPr>
      </p:pic>
      <p:pic>
        <p:nvPicPr>
          <p:cNvPr id="9" name="Picture 10" descr="A picture containing application&#10;&#10;Description automatically generated"/>
          <p:cNvPicPr>
            <a:picLocks noChangeAspect="1"/>
          </p:cNvPicPr>
          <p:nvPr/>
        </p:nvPicPr>
        <p:blipFill>
          <a:blip r:embed="rId4"/>
          <a:stretch>
            <a:fillRect/>
          </a:stretch>
        </p:blipFill>
        <p:spPr>
          <a:xfrm>
            <a:off x="413809" y="3622674"/>
            <a:ext cx="535517" cy="408519"/>
          </a:xfrm>
          <a:prstGeom prst="rect">
            <a:avLst/>
          </a:prstGeom>
        </p:spPr>
      </p:pic>
      <p:pic>
        <p:nvPicPr>
          <p:cNvPr id="11" name="Picture 8" descr="A group of men posing for a photo&#10;&#10;Description automatically generated"/>
          <p:cNvPicPr>
            <a:picLocks noChangeAspect="1"/>
          </p:cNvPicPr>
          <p:nvPr/>
        </p:nvPicPr>
        <p:blipFill>
          <a:blip r:embed="rId5"/>
          <a:stretch>
            <a:fillRect/>
          </a:stretch>
        </p:blipFill>
        <p:spPr>
          <a:xfrm>
            <a:off x="381000" y="3019921"/>
            <a:ext cx="829734" cy="496424"/>
          </a:xfrm>
          <a:prstGeom prst="rect">
            <a:avLst/>
          </a:prstGeom>
        </p:spPr>
      </p:pic>
      <p:pic>
        <p:nvPicPr>
          <p:cNvPr id="13" name="Picture 7" descr="A picture containing text, outdoor, sign&#10;&#10;Description automatically generated"/>
          <p:cNvPicPr>
            <a:picLocks noChangeAspect="1"/>
          </p:cNvPicPr>
          <p:nvPr/>
        </p:nvPicPr>
        <p:blipFill>
          <a:blip r:embed="rId6"/>
          <a:stretch>
            <a:fillRect/>
          </a:stretch>
        </p:blipFill>
        <p:spPr>
          <a:xfrm>
            <a:off x="262466" y="2425007"/>
            <a:ext cx="982134" cy="458586"/>
          </a:xfrm>
          <a:prstGeom prst="rect">
            <a:avLst/>
          </a:prstGeom>
        </p:spPr>
      </p:pic>
      <p:pic>
        <p:nvPicPr>
          <p:cNvPr id="15" name="Picture 9" descr="Icon&#10;&#10;Description automatically generated"/>
          <p:cNvPicPr>
            <a:picLocks noChangeAspect="1"/>
          </p:cNvPicPr>
          <p:nvPr/>
        </p:nvPicPr>
        <p:blipFill>
          <a:blip r:embed="rId7"/>
          <a:stretch>
            <a:fillRect/>
          </a:stretch>
        </p:blipFill>
        <p:spPr>
          <a:xfrm>
            <a:off x="429682" y="5204883"/>
            <a:ext cx="444500" cy="444500"/>
          </a:xfrm>
          <a:prstGeom prst="rect">
            <a:avLst/>
          </a:prstGeom>
        </p:spPr>
      </p:pic>
      <p:pic>
        <p:nvPicPr>
          <p:cNvPr id="17" name="Picture 6" descr="Icon&#10;&#10;Description automatically generated"/>
          <p:cNvPicPr>
            <a:picLocks noChangeAspect="1"/>
          </p:cNvPicPr>
          <p:nvPr/>
        </p:nvPicPr>
        <p:blipFill>
          <a:blip r:embed="rId8"/>
          <a:stretch>
            <a:fillRect/>
          </a:stretch>
        </p:blipFill>
        <p:spPr>
          <a:xfrm>
            <a:off x="463550" y="4654550"/>
            <a:ext cx="444500" cy="444500"/>
          </a:xfrm>
          <a:prstGeom prst="rect">
            <a:avLst/>
          </a:prstGeom>
        </p:spPr>
      </p:pic>
      <p:pic>
        <p:nvPicPr>
          <p:cNvPr id="19" name="Picture 5" descr="Logo, icon&#10;&#10;Description automatically generated"/>
          <p:cNvPicPr>
            <a:picLocks noChangeAspect="1"/>
          </p:cNvPicPr>
          <p:nvPr/>
        </p:nvPicPr>
        <p:blipFill>
          <a:blip r:embed="rId9"/>
          <a:stretch>
            <a:fillRect/>
          </a:stretch>
        </p:blipFill>
        <p:spPr>
          <a:xfrm>
            <a:off x="463549" y="4104217"/>
            <a:ext cx="486836" cy="4953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641" y="114221"/>
            <a:ext cx="80741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000" b="1" dirty="0">
                <a:latin typeface="Arial" panose="020B0604020202020204"/>
                <a:cs typeface="Arial" panose="020B0604020202020204"/>
              </a:rPr>
              <a:t>test table</a:t>
            </a:r>
            <a:endParaRPr lang="en-US" sz="2000" b="1" dirty="0"/>
          </a:p>
        </p:txBody>
      </p:sp>
      <p:graphicFrame>
        <p:nvGraphicFramePr>
          <p:cNvPr id="3" name="Table 2"/>
          <p:cNvGraphicFramePr>
            <a:graphicFrameLocks noGrp="1"/>
          </p:cNvGraphicFramePr>
          <p:nvPr/>
        </p:nvGraphicFramePr>
        <p:xfrm>
          <a:off x="338084" y="598233"/>
          <a:ext cx="9928759" cy="4745784"/>
        </p:xfrm>
        <a:graphic>
          <a:graphicData uri="http://schemas.openxmlformats.org/drawingml/2006/table">
            <a:tbl>
              <a:tblPr firstRow="1" bandRow="1">
                <a:tableStyleId>{5C22544A-7EE6-4342-B048-85BDC9FD1C3A}</a:tableStyleId>
              </a:tblPr>
              <a:tblGrid>
                <a:gridCol w="871456"/>
                <a:gridCol w="2412297"/>
                <a:gridCol w="2551226"/>
                <a:gridCol w="2450187"/>
                <a:gridCol w="1643593"/>
              </a:tblGrid>
              <a:tr h="271541">
                <a:tc>
                  <a:txBody>
                    <a:bodyPr/>
                    <a:lstStyle/>
                    <a:p>
                      <a:pPr algn="l" fontAlgn="t"/>
                      <a:r>
                        <a:rPr lang="en-US" sz="1200" dirty="0">
                          <a:effectLst/>
                        </a:rPr>
                        <a:t>Number </a:t>
                      </a:r>
                      <a:endParaRPr lang="en-US" b="0" i="0" dirty="0">
                        <a:effectLst/>
                      </a:endParaRPr>
                    </a:p>
                  </a:txBody>
                  <a:tcPr/>
                </a:tc>
                <a:tc>
                  <a:txBody>
                    <a:bodyPr/>
                    <a:lstStyle/>
                    <a:p>
                      <a:pPr algn="l" fontAlgn="t"/>
                      <a:r>
                        <a:rPr lang="en-US" sz="1200" dirty="0">
                          <a:effectLst/>
                        </a:rPr>
                        <a:t>Test </a:t>
                      </a:r>
                      <a:endParaRPr lang="en-US" b="0" i="0" dirty="0">
                        <a:effectLst/>
                      </a:endParaRPr>
                    </a:p>
                  </a:txBody>
                  <a:tcPr/>
                </a:tc>
                <a:tc>
                  <a:txBody>
                    <a:bodyPr/>
                    <a:lstStyle/>
                    <a:p>
                      <a:pPr algn="l" fontAlgn="t"/>
                      <a:r>
                        <a:rPr lang="en-US" sz="1200" dirty="0">
                          <a:effectLst/>
                        </a:rPr>
                        <a:t>Expected Result </a:t>
                      </a:r>
                      <a:endParaRPr lang="en-US" b="0" i="0" dirty="0">
                        <a:effectLst/>
                      </a:endParaRPr>
                    </a:p>
                  </a:txBody>
                  <a:tcPr/>
                </a:tc>
                <a:tc>
                  <a:txBody>
                    <a:bodyPr/>
                    <a:lstStyle/>
                    <a:p>
                      <a:pPr algn="l" fontAlgn="t"/>
                      <a:r>
                        <a:rPr lang="en-US" sz="1200" dirty="0">
                          <a:effectLst/>
                        </a:rPr>
                        <a:t>Actual result </a:t>
                      </a:r>
                      <a:endParaRPr lang="en-US" b="0" i="0" dirty="0">
                        <a:effectLst/>
                      </a:endParaRPr>
                    </a:p>
                  </a:txBody>
                  <a:tcPr/>
                </a:tc>
                <a:tc>
                  <a:txBody>
                    <a:bodyPr/>
                    <a:lstStyle/>
                    <a:p>
                      <a:pPr algn="l" fontAlgn="t"/>
                      <a:r>
                        <a:rPr lang="en-US" sz="1200" dirty="0">
                          <a:effectLst/>
                        </a:rPr>
                        <a:t>Fix </a:t>
                      </a:r>
                      <a:endParaRPr lang="en-US" b="0" i="0" dirty="0">
                        <a:effectLst/>
                      </a:endParaRPr>
                    </a:p>
                  </a:txBody>
                  <a:tcPr/>
                </a:tc>
              </a:tr>
              <a:tr h="637806">
                <a:tc>
                  <a:txBody>
                    <a:bodyPr/>
                    <a:lstStyle/>
                    <a:p>
                      <a:pPr algn="l" fontAlgn="t"/>
                      <a:r>
                        <a:rPr lang="en-US" sz="1200" dirty="0">
                          <a:effectLst/>
                        </a:rPr>
                        <a:t>1 </a:t>
                      </a:r>
                      <a:endParaRPr lang="en-US" b="0" i="0" dirty="0">
                        <a:effectLst/>
                      </a:endParaRPr>
                    </a:p>
                  </a:txBody>
                  <a:tcPr/>
                </a:tc>
                <a:tc>
                  <a:txBody>
                    <a:bodyPr/>
                    <a:lstStyle/>
                    <a:p>
                      <a:pPr algn="l" fontAlgn="t"/>
                      <a:r>
                        <a:rPr lang="en-GB" sz="1200" noProof="0" dirty="0">
                          <a:effectLst/>
                        </a:rPr>
                        <a:t>Pages load and link properly</a:t>
                      </a:r>
                      <a:endParaRPr lang="en-US" sz="1200" dirty="0">
                        <a:effectLst/>
                      </a:endParaRPr>
                    </a:p>
                  </a:txBody>
                  <a:tcPr/>
                </a:tc>
                <a:tc>
                  <a:txBody>
                    <a:bodyPr/>
                    <a:lstStyle/>
                    <a:p>
                      <a:pPr algn="l" fontAlgn="t"/>
                      <a:r>
                        <a:rPr lang="en-GB" sz="1200" noProof="0" dirty="0">
                          <a:effectLst/>
                        </a:rPr>
                        <a:t>the page should all link and load properly</a:t>
                      </a:r>
                      <a:endParaRPr lang="en-GB" sz="1200" noProof="0" dirty="0">
                        <a:effectLst/>
                      </a:endParaRPr>
                    </a:p>
                  </a:txBody>
                  <a:tcPr/>
                </a:tc>
                <a:tc>
                  <a:txBody>
                    <a:bodyPr/>
                    <a:lstStyle/>
                    <a:p>
                      <a:pPr algn="l" fontAlgn="t"/>
                      <a:endParaRPr lang="en-US" sz="1200" dirty="0">
                        <a:effectLst/>
                      </a:endParaRPr>
                    </a:p>
                  </a:txBody>
                  <a:tcPr/>
                </a:tc>
                <a:tc>
                  <a:txBody>
                    <a:bodyPr/>
                    <a:lstStyle/>
                    <a:p>
                      <a:pPr algn="l" fontAlgn="t"/>
                      <a:endParaRPr lang="en-US" sz="1200" dirty="0">
                        <a:effectLst/>
                      </a:endParaRPr>
                    </a:p>
                  </a:txBody>
                  <a:tcPr/>
                </a:tc>
              </a:tr>
              <a:tr h="637806">
                <a:tc>
                  <a:txBody>
                    <a:bodyPr/>
                    <a:lstStyle/>
                    <a:p>
                      <a:pPr algn="l" fontAlgn="t"/>
                      <a:r>
                        <a:rPr lang="en-US" sz="1200" dirty="0">
                          <a:effectLst/>
                        </a:rPr>
                        <a:t>2 </a:t>
                      </a:r>
                      <a:endParaRPr lang="en-US" b="0" i="0" dirty="0">
                        <a:effectLst/>
                      </a:endParaRPr>
                    </a:p>
                  </a:txBody>
                  <a:tcPr/>
                </a:tc>
                <a:tc>
                  <a:txBody>
                    <a:bodyPr/>
                    <a:lstStyle/>
                    <a:p>
                      <a:pPr algn="l" fontAlgn="t"/>
                      <a:r>
                        <a:rPr lang="en-GB" sz="1200" noProof="0" dirty="0">
                          <a:effectLst/>
                        </a:rPr>
                        <a:t>Images display correctly</a:t>
                      </a:r>
                      <a:endParaRPr lang="en-US" sz="1200" dirty="0">
                        <a:effectLst/>
                      </a:endParaRPr>
                    </a:p>
                  </a:txBody>
                  <a:tcPr/>
                </a:tc>
                <a:tc>
                  <a:txBody>
                    <a:bodyPr/>
                    <a:lstStyle/>
                    <a:p>
                      <a:pPr algn="l" fontAlgn="t"/>
                      <a:r>
                        <a:rPr lang="en-GB" sz="1200" noProof="0" dirty="0">
                          <a:effectLst/>
                        </a:rPr>
                        <a:t>all images should display correctly but some changes might need to be made</a:t>
                      </a:r>
                      <a:endParaRPr lang="en-US" sz="1200" dirty="0">
                        <a:effectLst/>
                      </a:endParaRPr>
                    </a:p>
                  </a:txBody>
                  <a:tcPr/>
                </a:tc>
                <a:tc>
                  <a:txBody>
                    <a:bodyPr/>
                    <a:lstStyle/>
                    <a:p>
                      <a:pPr algn="l" fontAlgn="t"/>
                      <a:endParaRPr lang="en-US" sz="1200" dirty="0">
                        <a:effectLst/>
                      </a:endParaRPr>
                    </a:p>
                  </a:txBody>
                  <a:tcPr/>
                </a:tc>
                <a:tc>
                  <a:txBody>
                    <a:bodyPr/>
                    <a:lstStyle/>
                    <a:p>
                      <a:pPr algn="l" fontAlgn="t"/>
                      <a:endParaRPr lang="en-US" sz="1200" dirty="0">
                        <a:effectLst/>
                      </a:endParaRPr>
                    </a:p>
                  </a:txBody>
                  <a:tcPr/>
                </a:tc>
              </a:tr>
              <a:tr h="637806">
                <a:tc>
                  <a:txBody>
                    <a:bodyPr/>
                    <a:lstStyle/>
                    <a:p>
                      <a:pPr lvl="0" algn="l">
                        <a:buNone/>
                      </a:pPr>
                      <a:r>
                        <a:rPr lang="en-US" sz="1200" dirty="0">
                          <a:effectLst/>
                        </a:rPr>
                        <a:t>3</a:t>
                      </a:r>
                      <a:endParaRPr lang="en-US" sz="1200" dirty="0">
                        <a:effectLst/>
                      </a:endParaRPr>
                    </a:p>
                  </a:txBody>
                  <a:tcPr/>
                </a:tc>
                <a:tc>
                  <a:txBody>
                    <a:bodyPr/>
                    <a:lstStyle/>
                    <a:p>
                      <a:pPr lvl="0" algn="l">
                        <a:buNone/>
                      </a:pPr>
                      <a:r>
                        <a:rPr lang="en-GB" sz="1200" noProof="0" dirty="0">
                          <a:effectLst/>
                        </a:rPr>
                        <a:t>it works on different devices and browsers</a:t>
                      </a:r>
                      <a:endParaRPr lang="en-US" sz="1200" dirty="0">
                        <a:effectLst/>
                      </a:endParaRPr>
                    </a:p>
                  </a:txBody>
                  <a:tcPr/>
                </a:tc>
                <a:tc>
                  <a:txBody>
                    <a:bodyPr/>
                    <a:lstStyle/>
                    <a:p>
                      <a:pPr lvl="0" algn="l">
                        <a:buNone/>
                      </a:pPr>
                      <a:r>
                        <a:rPr lang="en-GB" sz="1200" noProof="0" dirty="0">
                          <a:effectLst/>
                        </a:rPr>
                        <a:t>I'd expect it should work on most devices and it will work on all browsers</a:t>
                      </a:r>
                      <a:endParaRPr lang="en-GB" sz="1200" noProof="0" dirty="0">
                        <a:effectLst/>
                      </a:endParaRPr>
                    </a:p>
                  </a:txBody>
                  <a:tcPr/>
                </a:tc>
                <a:tc>
                  <a:txBody>
                    <a:bodyPr/>
                    <a:lstStyle/>
                    <a:p>
                      <a:pPr lvl="0" algn="l">
                        <a:buNone/>
                      </a:pPr>
                      <a:endParaRPr lang="en-US" sz="1200" dirty="0">
                        <a:effectLst/>
                      </a:endParaRPr>
                    </a:p>
                  </a:txBody>
                  <a:tcPr/>
                </a:tc>
                <a:tc>
                  <a:txBody>
                    <a:bodyPr/>
                    <a:lstStyle/>
                    <a:p>
                      <a:pPr lvl="0" algn="l">
                        <a:buNone/>
                      </a:pPr>
                      <a:endParaRPr lang="en-US" sz="1200" dirty="0">
                        <a:effectLst/>
                      </a:endParaRPr>
                    </a:p>
                  </a:txBody>
                  <a:tcPr/>
                </a:tc>
              </a:tr>
              <a:tr h="637806">
                <a:tc>
                  <a:txBody>
                    <a:bodyPr/>
                    <a:lstStyle/>
                    <a:p>
                      <a:pPr lvl="0" algn="l">
                        <a:buNone/>
                      </a:pPr>
                      <a:r>
                        <a:rPr lang="en-US" sz="1200" dirty="0">
                          <a:effectLst/>
                        </a:rPr>
                        <a:t>4</a:t>
                      </a:r>
                      <a:endParaRPr lang="en-US" sz="1200" dirty="0">
                        <a:effectLst/>
                      </a:endParaRPr>
                    </a:p>
                  </a:txBody>
                  <a:tcPr/>
                </a:tc>
                <a:tc>
                  <a:txBody>
                    <a:bodyPr/>
                    <a:lstStyle/>
                    <a:p>
                      <a:pPr lvl="0" algn="l">
                        <a:buNone/>
                      </a:pPr>
                      <a:r>
                        <a:rPr lang="en-GB" sz="1200" noProof="0" dirty="0">
                          <a:effectLst/>
                        </a:rPr>
                        <a:t>hyperlinks working correctly</a:t>
                      </a:r>
                      <a:endParaRPr lang="en-US" sz="1200" dirty="0">
                        <a:effectLst/>
                      </a:endParaRPr>
                    </a:p>
                  </a:txBody>
                  <a:tcPr/>
                </a:tc>
                <a:tc>
                  <a:txBody>
                    <a:bodyPr/>
                    <a:lstStyle/>
                    <a:p>
                      <a:pPr lvl="0" algn="l">
                        <a:buNone/>
                      </a:pPr>
                      <a:r>
                        <a:rPr lang="en-GB" sz="1200" noProof="0" dirty="0">
                          <a:effectLst/>
                        </a:rPr>
                        <a:t>all hyperlinks should work correctly because this is quite simple</a:t>
                      </a:r>
                      <a:endParaRPr lang="en-US" sz="1200" dirty="0">
                        <a:effectLst/>
                      </a:endParaRPr>
                    </a:p>
                  </a:txBody>
                  <a:tcPr/>
                </a:tc>
                <a:tc>
                  <a:txBody>
                    <a:bodyPr/>
                    <a:lstStyle/>
                    <a:p>
                      <a:pPr lvl="0" algn="l">
                        <a:buNone/>
                      </a:pPr>
                      <a:endParaRPr lang="en-US" sz="1200" dirty="0">
                        <a:effectLst/>
                      </a:endParaRPr>
                    </a:p>
                  </a:txBody>
                  <a:tcPr/>
                </a:tc>
                <a:tc>
                  <a:txBody>
                    <a:bodyPr/>
                    <a:lstStyle/>
                    <a:p>
                      <a:pPr lvl="0" algn="l">
                        <a:buNone/>
                      </a:pPr>
                      <a:endParaRPr lang="en-US" sz="1200" dirty="0">
                        <a:effectLst/>
                      </a:endParaRPr>
                    </a:p>
                  </a:txBody>
                  <a:tcPr/>
                </a:tc>
              </a:tr>
              <a:tr h="637806">
                <a:tc>
                  <a:txBody>
                    <a:bodyPr/>
                    <a:lstStyle/>
                    <a:p>
                      <a:pPr lvl="0" algn="l">
                        <a:buNone/>
                      </a:pPr>
                      <a:r>
                        <a:rPr lang="en-US" sz="1200" dirty="0">
                          <a:effectLst/>
                        </a:rPr>
                        <a:t>5</a:t>
                      </a:r>
                      <a:endParaRPr lang="en-US" sz="1200" dirty="0">
                        <a:effectLst/>
                      </a:endParaRPr>
                    </a:p>
                  </a:txBody>
                  <a:tcPr/>
                </a:tc>
                <a:tc>
                  <a:txBody>
                    <a:bodyPr/>
                    <a:lstStyle/>
                    <a:p>
                      <a:pPr lvl="0" algn="l">
                        <a:buNone/>
                      </a:pPr>
                      <a:r>
                        <a:rPr lang="en-GB" sz="1200" noProof="0" dirty="0">
                          <a:effectLst/>
                        </a:rPr>
                        <a:t>navigation working correctly</a:t>
                      </a:r>
                      <a:endParaRPr lang="en-US" sz="1200" dirty="0">
                        <a:effectLst/>
                      </a:endParaRPr>
                    </a:p>
                  </a:txBody>
                  <a:tcPr/>
                </a:tc>
                <a:tc>
                  <a:txBody>
                    <a:bodyPr/>
                    <a:lstStyle/>
                    <a:p>
                      <a:pPr lvl="0" algn="l">
                        <a:buNone/>
                      </a:pPr>
                      <a:r>
                        <a:rPr lang="en-GB" sz="1200" noProof="0" dirty="0">
                          <a:effectLst/>
                        </a:rPr>
                        <a:t>I would expect all navigation to work correctly</a:t>
                      </a:r>
                      <a:endParaRPr lang="en-GB" sz="1200" noProof="0" dirty="0">
                        <a:effectLst/>
                      </a:endParaRPr>
                    </a:p>
                  </a:txBody>
                  <a:tcPr/>
                </a:tc>
                <a:tc>
                  <a:txBody>
                    <a:bodyPr/>
                    <a:lstStyle/>
                    <a:p>
                      <a:pPr lvl="0" algn="l">
                        <a:buNone/>
                      </a:pPr>
                      <a:endParaRPr lang="en-US" sz="1200" dirty="0">
                        <a:effectLst/>
                      </a:endParaRPr>
                    </a:p>
                  </a:txBody>
                  <a:tcPr/>
                </a:tc>
                <a:tc>
                  <a:txBody>
                    <a:bodyPr/>
                    <a:lstStyle/>
                    <a:p>
                      <a:pPr lvl="0" algn="l">
                        <a:buNone/>
                      </a:pPr>
                      <a:endParaRPr lang="en-US" sz="1200" dirty="0">
                        <a:effectLst/>
                      </a:endParaRPr>
                    </a:p>
                  </a:txBody>
                  <a:tcPr/>
                </a:tc>
              </a:tr>
              <a:tr h="637806">
                <a:tc>
                  <a:txBody>
                    <a:bodyPr/>
                    <a:lstStyle/>
                    <a:p>
                      <a:pPr lvl="0" algn="l">
                        <a:buNone/>
                      </a:pPr>
                      <a:r>
                        <a:rPr lang="en-US" sz="1200" dirty="0">
                          <a:effectLst/>
                        </a:rPr>
                        <a:t>6</a:t>
                      </a:r>
                      <a:endParaRPr lang="en-US" sz="1200" dirty="0">
                        <a:effectLst/>
                      </a:endParaRPr>
                    </a:p>
                  </a:txBody>
                  <a:tcPr/>
                </a:tc>
                <a:tc>
                  <a:txBody>
                    <a:bodyPr/>
                    <a:lstStyle/>
                    <a:p>
                      <a:pPr lvl="0" algn="l">
                        <a:buNone/>
                      </a:pPr>
                      <a:r>
                        <a:rPr lang="en-GB" sz="1200" noProof="0" dirty="0">
                          <a:effectLst/>
                        </a:rPr>
                        <a:t>Suitable for its audience</a:t>
                      </a:r>
                      <a:endParaRPr lang="en-GB" sz="1200" noProof="0" dirty="0">
                        <a:effectLst/>
                      </a:endParaRPr>
                    </a:p>
                  </a:txBody>
                  <a:tcPr/>
                </a:tc>
                <a:tc>
                  <a:txBody>
                    <a:bodyPr/>
                    <a:lstStyle/>
                    <a:p>
                      <a:pPr lvl="0" algn="l">
                        <a:buNone/>
                      </a:pPr>
                      <a:r>
                        <a:rPr lang="en-GB" sz="1200" noProof="0" dirty="0">
                          <a:effectLst/>
                        </a:rPr>
                        <a:t>It should be all suitable for its audience</a:t>
                      </a:r>
                      <a:endParaRPr lang="en-GB" sz="1200" noProof="0" dirty="0">
                        <a:effectLst/>
                      </a:endParaRPr>
                    </a:p>
                  </a:txBody>
                  <a:tcPr/>
                </a:tc>
                <a:tc>
                  <a:txBody>
                    <a:bodyPr/>
                    <a:lstStyle/>
                    <a:p>
                      <a:pPr lvl="0" algn="l">
                        <a:buNone/>
                      </a:pPr>
                      <a:endParaRPr lang="en-US" sz="1200" dirty="0">
                        <a:effectLst/>
                      </a:endParaRPr>
                    </a:p>
                  </a:txBody>
                  <a:tcPr/>
                </a:tc>
                <a:tc>
                  <a:txBody>
                    <a:bodyPr/>
                    <a:lstStyle/>
                    <a:p>
                      <a:pPr lvl="0" algn="l">
                        <a:buNone/>
                      </a:pPr>
                      <a:endParaRPr lang="en-US" sz="1200" dirty="0">
                        <a:effectLst/>
                      </a:endParaRPr>
                    </a:p>
                  </a:txBody>
                  <a:tcPr/>
                </a:tc>
              </a:tr>
              <a:tr h="637806">
                <a:tc>
                  <a:txBody>
                    <a:bodyPr/>
                    <a:lstStyle/>
                    <a:p>
                      <a:pPr lvl="0" algn="l">
                        <a:buNone/>
                      </a:pPr>
                      <a:r>
                        <a:rPr lang="en-US" sz="1200" dirty="0">
                          <a:effectLst/>
                        </a:rPr>
                        <a:t>7</a:t>
                      </a:r>
                      <a:endParaRPr lang="en-US" sz="1200" dirty="0">
                        <a:effectLst/>
                      </a:endParaRPr>
                    </a:p>
                  </a:txBody>
                  <a:tcPr/>
                </a:tc>
                <a:tc>
                  <a:txBody>
                    <a:bodyPr/>
                    <a:lstStyle/>
                    <a:p>
                      <a:pPr lvl="0" algn="l">
                        <a:buNone/>
                      </a:pPr>
                      <a:r>
                        <a:rPr lang="en-GB" sz="1200" noProof="0" dirty="0">
                          <a:effectLst/>
                        </a:rPr>
                        <a:t>fulfils its purpose</a:t>
                      </a:r>
                      <a:endParaRPr lang="en-GB" sz="1200" noProof="0" dirty="0">
                        <a:effectLst/>
                      </a:endParaRPr>
                    </a:p>
                  </a:txBody>
                  <a:tcPr/>
                </a:tc>
                <a:tc>
                  <a:txBody>
                    <a:bodyPr/>
                    <a:lstStyle/>
                    <a:p>
                      <a:pPr lvl="0" algn="l">
                        <a:buNone/>
                      </a:pPr>
                      <a:r>
                        <a:rPr lang="en-GB" sz="1200" noProof="0" dirty="0">
                          <a:effectLst/>
                        </a:rPr>
                        <a:t>it should fulfil its intended purpose</a:t>
                      </a:r>
                      <a:endParaRPr lang="en-GB" sz="1200" noProof="0" dirty="0">
                        <a:effectLst/>
                      </a:endParaRPr>
                    </a:p>
                  </a:txBody>
                  <a:tcPr/>
                </a:tc>
                <a:tc>
                  <a:txBody>
                    <a:bodyPr/>
                    <a:lstStyle/>
                    <a:p>
                      <a:pPr lvl="0" algn="l">
                        <a:buNone/>
                      </a:pPr>
                      <a:endParaRPr lang="en-US" sz="1200" dirty="0">
                        <a:effectLst/>
                      </a:endParaRPr>
                    </a:p>
                  </a:txBody>
                  <a:tcPr/>
                </a:tc>
                <a:tc>
                  <a:txBody>
                    <a:bodyPr/>
                    <a:lstStyle/>
                    <a:p>
                      <a:pPr lvl="0" algn="l">
                        <a:buNone/>
                      </a:pPr>
                      <a:endParaRPr lang="en-US" sz="1200" dirty="0">
                        <a:effectLst/>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589" y="185145"/>
            <a:ext cx="3809118"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2400" b="1" dirty="0">
                <a:latin typeface="Arial" panose="020B0604020202020204"/>
                <a:cs typeface="Arial" panose="020B0604020202020204"/>
              </a:rPr>
              <a:t>Proposed solution</a:t>
            </a:r>
            <a:endParaRPr lang="en-GB" sz="2400" b="1" dirty="0">
              <a:latin typeface="Arial" panose="020B0604020202020204"/>
              <a:cs typeface="Arial" panose="020B0604020202020204"/>
            </a:endParaRPr>
          </a:p>
          <a:p>
            <a:endParaRPr lang="en-GB" sz="1600" b="1" dirty="0">
              <a:latin typeface="Arial" panose="020B0604020202020204"/>
              <a:cs typeface="Arial" panose="020B0604020202020204"/>
            </a:endParaRPr>
          </a:p>
          <a:p>
            <a:r>
              <a:rPr lang="en-GB" sz="1400" dirty="0">
                <a:latin typeface="Arial" panose="020B0604020202020204"/>
                <a:cs typeface="Arial" panose="020B0604020202020204"/>
              </a:rPr>
              <a:t>My proposed solution for the website is to use eight individual pages, all linked to the home page, so it is easier to navigate, I have chosen this navigation because it is much simpler and offers clear navigation to all the relevant information. I'm going to add a dropdowns on some of the buttons to group together similar pages to one button that drop down in to two links to the individual pages, this makes navigation much easier to use with the target audience in mind.</a:t>
            </a:r>
            <a:endParaRPr lang="en-GB" sz="1400" dirty="0">
              <a:latin typeface="Arial" panose="020B0604020202020204"/>
              <a:cs typeface="Arial" panose="020B0604020202020204"/>
            </a:endParaRPr>
          </a:p>
          <a:p>
            <a:r>
              <a:rPr lang="en-GB" sz="1400" dirty="0">
                <a:latin typeface="Arial" panose="020B0604020202020204"/>
                <a:cs typeface="Arial" panose="020B0604020202020204"/>
              </a:rPr>
              <a:t>I am thinking of using a table to show which bands performing when and where with links to Google map locations and two ticket sales this will make it much easier for the user to get the information they need fast and quickly.</a:t>
            </a:r>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a:p>
            <a:endParaRPr lang="en-GB" sz="1400" dirty="0">
              <a:latin typeface="Arial" panose="020B0604020202020204"/>
              <a:cs typeface="Arial" panose="020B0604020202020204"/>
            </a:endParaRPr>
          </a:p>
        </p:txBody>
      </p:sp>
      <p:sp>
        <p:nvSpPr>
          <p:cNvPr id="2" name="Rectangle: Rounded Corners 1"/>
          <p:cNvSpPr/>
          <p:nvPr/>
        </p:nvSpPr>
        <p:spPr>
          <a:xfrm>
            <a:off x="6788534" y="456778"/>
            <a:ext cx="1717657" cy="808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Home</a:t>
            </a:r>
            <a:endParaRPr lang="en-US" sz="2000" b="1" dirty="0"/>
          </a:p>
        </p:txBody>
      </p:sp>
      <p:sp>
        <p:nvSpPr>
          <p:cNvPr id="9" name="Rectangle: Rounded Corners 8"/>
          <p:cNvSpPr/>
          <p:nvPr/>
        </p:nvSpPr>
        <p:spPr>
          <a:xfrm>
            <a:off x="4174157" y="1862898"/>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Locations</a:t>
            </a:r>
            <a:endParaRPr lang="en-US">
              <a:solidFill>
                <a:schemeClr val="bg1"/>
              </a:solidFill>
            </a:endParaRPr>
          </a:p>
          <a:p>
            <a:br>
              <a:rPr lang="en-US" dirty="0"/>
            </a:br>
            <a:endParaRPr lang="en-US">
              <a:latin typeface="Times New Roman" panose="02020603050405020304"/>
              <a:cs typeface="Times New Roman" panose="02020603050405020304"/>
            </a:endParaRPr>
          </a:p>
        </p:txBody>
      </p:sp>
      <p:cxnSp>
        <p:nvCxnSpPr>
          <p:cNvPr id="10" name="Straight Arrow Connector 9"/>
          <p:cNvCxnSpPr/>
          <p:nvPr/>
        </p:nvCxnSpPr>
        <p:spPr>
          <a:xfrm flipH="1">
            <a:off x="4894481" y="879459"/>
            <a:ext cx="1876793" cy="927027"/>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H="1">
            <a:off x="7163641" y="1300453"/>
            <a:ext cx="95989" cy="51866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a:off x="8518403" y="1245723"/>
            <a:ext cx="1040695" cy="569184"/>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flipH="1">
            <a:off x="6094315" y="1279404"/>
            <a:ext cx="647491" cy="53129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H="1" flipV="1">
            <a:off x="7967740" y="1309714"/>
            <a:ext cx="306485" cy="4833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8543662" y="879459"/>
            <a:ext cx="2307890" cy="92281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6" name="Rectangle: Rounded Corners 15"/>
          <p:cNvSpPr/>
          <p:nvPr/>
        </p:nvSpPr>
        <p:spPr>
          <a:xfrm>
            <a:off x="5475170" y="1862898"/>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Shop</a:t>
            </a:r>
            <a:endParaRPr lang="en-US" dirty="0">
              <a:solidFill>
                <a:schemeClr val="bg1"/>
              </a:solidFill>
            </a:endParaRPr>
          </a:p>
          <a:p>
            <a:endParaRPr lang="en-US" sz="2000" b="1" dirty="0"/>
          </a:p>
        </p:txBody>
      </p:sp>
      <p:sp>
        <p:nvSpPr>
          <p:cNvPr id="17" name="Rectangle: Rounded Corners 16"/>
          <p:cNvSpPr/>
          <p:nvPr/>
        </p:nvSpPr>
        <p:spPr>
          <a:xfrm>
            <a:off x="6704334" y="1862897"/>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Contact us</a:t>
            </a:r>
            <a:endParaRPr lang="en-US" dirty="0">
              <a:solidFill>
                <a:schemeClr val="bg1"/>
              </a:solidFill>
            </a:endParaRPr>
          </a:p>
          <a:p>
            <a:endParaRPr lang="en-US" sz="2000" b="1" dirty="0"/>
          </a:p>
        </p:txBody>
      </p:sp>
      <p:sp>
        <p:nvSpPr>
          <p:cNvPr id="18" name="Rectangle: Rounded Corners 17"/>
          <p:cNvSpPr/>
          <p:nvPr/>
        </p:nvSpPr>
        <p:spPr>
          <a:xfrm>
            <a:off x="7933543" y="1862898"/>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Newsletter</a:t>
            </a:r>
            <a:endParaRPr lang="en-US">
              <a:solidFill>
                <a:schemeClr val="bg1"/>
              </a:solidFill>
            </a:endParaRPr>
          </a:p>
          <a:p>
            <a:endParaRPr lang="en-US" sz="2000" b="1" dirty="0"/>
          </a:p>
        </p:txBody>
      </p:sp>
      <p:sp>
        <p:nvSpPr>
          <p:cNvPr id="19" name="Rectangle: Rounded Corners 18"/>
          <p:cNvSpPr/>
          <p:nvPr/>
        </p:nvSpPr>
        <p:spPr>
          <a:xfrm>
            <a:off x="9196620" y="1862898"/>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Festival's </a:t>
            </a:r>
            <a:endParaRPr lang="en-US">
              <a:solidFill>
                <a:schemeClr val="bg1"/>
              </a:solidFill>
            </a:endParaRPr>
          </a:p>
          <a:p>
            <a:endParaRPr lang="en-US" sz="2000" b="1" dirty="0"/>
          </a:p>
          <a:p>
            <a:endParaRPr lang="en-US" sz="2000" b="1" dirty="0"/>
          </a:p>
          <a:p>
            <a:endParaRPr lang="en-US" sz="2000" b="1" dirty="0"/>
          </a:p>
        </p:txBody>
      </p:sp>
      <p:sp>
        <p:nvSpPr>
          <p:cNvPr id="20" name="Rectangle: Rounded Corners 19"/>
          <p:cNvSpPr/>
          <p:nvPr/>
        </p:nvSpPr>
        <p:spPr>
          <a:xfrm>
            <a:off x="10459604" y="1862898"/>
            <a:ext cx="1111425" cy="1923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dirty="0">
                <a:solidFill>
                  <a:schemeClr val="bg1"/>
                </a:solidFill>
                <a:latin typeface="Consolas" panose="020B0609020204030204"/>
              </a:rPr>
              <a:t>Tickets sales</a:t>
            </a:r>
            <a:endParaRPr lang="en-US">
              <a:solidFill>
                <a:schemeClr val="bg1"/>
              </a:solidFill>
            </a:endParaRPr>
          </a:p>
          <a:p>
            <a:endParaRPr lang="en-US" sz="2000" b="1" dirty="0"/>
          </a:p>
          <a:p>
            <a:endParaRPr lang="en-US" sz="2000" b="1" dirty="0"/>
          </a:p>
          <a:p>
            <a:endParaRPr lang="en-US" sz="2000" b="1" dirty="0"/>
          </a:p>
        </p:txBody>
      </p:sp>
      <p:sp>
        <p:nvSpPr>
          <p:cNvPr id="3" name="TextBox 2"/>
          <p:cNvSpPr txBox="1"/>
          <p:nvPr/>
        </p:nvSpPr>
        <p:spPr>
          <a:xfrm>
            <a:off x="4106333" y="321733"/>
            <a:ext cx="2099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b="1" dirty="0">
                <a:latin typeface="Arial" panose="020B0604020202020204"/>
                <a:cs typeface="Arial" panose="020B0604020202020204"/>
              </a:rPr>
              <a:t>Navigation chart</a:t>
            </a:r>
            <a:endParaRPr lang="en-US" dirty="0"/>
          </a:p>
        </p:txBody>
      </p:sp>
      <p:sp>
        <p:nvSpPr>
          <p:cNvPr id="5" name="Rectangle: Rounded Corners 4"/>
          <p:cNvSpPr/>
          <p:nvPr/>
        </p:nvSpPr>
        <p:spPr>
          <a:xfrm>
            <a:off x="10219357" y="186497"/>
            <a:ext cx="1111425" cy="1102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bg1"/>
                </a:solidFill>
                <a:latin typeface="Consolas" panose="020B0609020204030204"/>
              </a:rPr>
              <a:t>History</a:t>
            </a:r>
            <a:endParaRPr lang="en-US" dirty="0">
              <a:solidFill>
                <a:schemeClr val="bg1"/>
              </a:solidFill>
            </a:endParaRPr>
          </a:p>
        </p:txBody>
      </p:sp>
      <p:cxnSp>
        <p:nvCxnSpPr>
          <p:cNvPr id="6" name="Straight Arrow Connector 5"/>
          <p:cNvCxnSpPr/>
          <p:nvPr/>
        </p:nvCxnSpPr>
        <p:spPr>
          <a:xfrm flipV="1">
            <a:off x="8577669" y="519507"/>
            <a:ext cx="1591028" cy="654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16" name="Picture 17" descr="A picture containing graphical user interface&#10;&#10;Description automatically generated"/>
          <p:cNvPicPr>
            <a:picLocks noChangeAspect="1"/>
          </p:cNvPicPr>
          <p:nvPr/>
        </p:nvPicPr>
        <p:blipFill>
          <a:blip r:embed="rId1"/>
          <a:stretch>
            <a:fillRect/>
          </a:stretch>
        </p:blipFill>
        <p:spPr>
          <a:xfrm>
            <a:off x="124177" y="1034232"/>
            <a:ext cx="7266817" cy="3987221"/>
          </a:xfrm>
          <a:prstGeom prst="rect">
            <a:avLst/>
          </a:prstGeom>
        </p:spPr>
      </p:pic>
      <p:sp>
        <p:nvSpPr>
          <p:cNvPr id="18" name="TextBox 17"/>
          <p:cNvSpPr txBox="1"/>
          <p:nvPr/>
        </p:nvSpPr>
        <p:spPr>
          <a:xfrm>
            <a:off x="7549446" y="1302254"/>
            <a:ext cx="4503457"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rgbClr val="FF0000"/>
                </a:solidFill>
                <a:latin typeface="Arial" panose="020B0604020202020204"/>
                <a:cs typeface="Arial" panose="020B0604020202020204"/>
              </a:rPr>
              <a:t>suitability to purpose and user requirements</a:t>
            </a:r>
            <a:endParaRPr lang="en-US" b="1" dirty="0">
              <a:solidFill>
                <a:srgbClr val="FF0000"/>
              </a:solidFill>
              <a:latin typeface="Arial" panose="020B0604020202020204"/>
              <a:cs typeface="Arial" panose="020B0604020202020204"/>
            </a:endParaRPr>
          </a:p>
          <a:p>
            <a:endParaRPr lang="en-US"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 it </a:t>
            </a:r>
            <a:r>
              <a:rPr lang="en-GB" sz="1600" dirty="0">
                <a:solidFill>
                  <a:srgbClr val="FF0000"/>
                </a:solidFill>
                <a:latin typeface="Arial" panose="020B0604020202020204"/>
                <a:cs typeface="Arial" panose="020B0604020202020204"/>
              </a:rPr>
              <a:t>shows the logo of the ban to draw the target audience in and it has good navigation, I having handy drop downs with links to sites below for a less cluttered view to fulfil its user requirements.</a:t>
            </a:r>
            <a:endParaRPr lang="en-GB" sz="1600"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It has images to display the band and some text to introduces </a:t>
            </a:r>
            <a:r>
              <a:rPr lang="en-GB" sz="1600" dirty="0">
                <a:solidFill>
                  <a:srgbClr val="FF0000"/>
                </a:solidFill>
                <a:latin typeface="Arial" panose="020B0604020202020204"/>
                <a:cs typeface="Arial" panose="020B0604020202020204"/>
              </a:rPr>
              <a:t>the band to the audience to draw in its target audience and the image can help too great create a correlation between the band and website drawing in its fans which fulfils the purpose of the website.</a:t>
            </a:r>
            <a:endParaRPr lang="en-GB" sz="1600" dirty="0">
              <a:solidFill>
                <a:srgbClr val="FF0000"/>
              </a:solidFill>
              <a:latin typeface="Arial" panose="020B0604020202020204"/>
              <a:cs typeface="Arial" panose="020B0604020202020204"/>
            </a:endParaRPr>
          </a:p>
          <a:p>
            <a:endParaRPr lang="en-US" sz="1200" dirty="0">
              <a:solidFill>
                <a:srgbClr val="FF0000"/>
              </a:solidFill>
              <a:latin typeface="Arial" panose="020B0604020202020204"/>
              <a:cs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18" name="Picture 19" descr="Chart, treemap chart&#10;&#10;Description automatically generated"/>
          <p:cNvPicPr>
            <a:picLocks noChangeAspect="1"/>
          </p:cNvPicPr>
          <p:nvPr/>
        </p:nvPicPr>
        <p:blipFill>
          <a:blip r:embed="rId1"/>
          <a:stretch>
            <a:fillRect/>
          </a:stretch>
        </p:blipFill>
        <p:spPr>
          <a:xfrm>
            <a:off x="79053" y="859179"/>
            <a:ext cx="7297057" cy="4132479"/>
          </a:xfrm>
          <a:prstGeom prst="rect">
            <a:avLst/>
          </a:prstGeom>
        </p:spPr>
      </p:pic>
      <p:sp>
        <p:nvSpPr>
          <p:cNvPr id="21" name="TextBox 20"/>
          <p:cNvSpPr txBox="1"/>
          <p:nvPr/>
        </p:nvSpPr>
        <p:spPr>
          <a:xfrm>
            <a:off x="7549446" y="1302254"/>
            <a:ext cx="450345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a:t>
            </a:r>
            <a:r>
              <a:rPr lang="en-GB" sz="1600" dirty="0">
                <a:solidFill>
                  <a:srgbClr val="FF0000"/>
                </a:solidFill>
                <a:latin typeface="Arial" panose="020B0604020202020204"/>
                <a:cs typeface="Arial" panose="020B0604020202020204"/>
              </a:rPr>
              <a:t>requirements because it has multiple images of the band and its history with text to describe each image which fulfils the user requirements by giving them information about the band and the history educating them on what kind of a band, they are which fulfils the purpose of the website.</a:t>
            </a:r>
            <a:endParaRPr lang="en-GB"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539" y="86717"/>
            <a:ext cx="86146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Storyboard</a:t>
            </a:r>
            <a:endParaRPr lang="en-US" sz="1600" b="1" dirty="0"/>
          </a:p>
        </p:txBody>
      </p:sp>
      <p:pic>
        <p:nvPicPr>
          <p:cNvPr id="18" name="Picture 19"/>
          <p:cNvPicPr>
            <a:picLocks noChangeAspect="1"/>
          </p:cNvPicPr>
          <p:nvPr/>
        </p:nvPicPr>
        <p:blipFill>
          <a:blip r:embed="rId1"/>
          <a:stretch>
            <a:fillRect/>
          </a:stretch>
        </p:blipFill>
        <p:spPr>
          <a:xfrm>
            <a:off x="243922" y="1124495"/>
            <a:ext cx="7250692" cy="3971993"/>
          </a:xfrm>
          <a:prstGeom prst="rect">
            <a:avLst/>
          </a:prstGeom>
        </p:spPr>
      </p:pic>
      <p:sp>
        <p:nvSpPr>
          <p:cNvPr id="21" name="TextBox 20"/>
          <p:cNvSpPr txBox="1"/>
          <p:nvPr/>
        </p:nvSpPr>
        <p:spPr>
          <a:xfrm>
            <a:off x="7549446" y="1302254"/>
            <a:ext cx="4503457"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cs typeface="Arial" panose="020B0604020202020204"/>
              </a:rPr>
              <a:t>suitability to purpose and user requirements</a:t>
            </a:r>
            <a:endParaRPr lang="en-US" sz="2000">
              <a:solidFill>
                <a:srgbClr val="FF0000"/>
              </a:solidFill>
              <a:latin typeface="Arial" panose="020B0604020202020204"/>
              <a:cs typeface="Arial" panose="020B0604020202020204"/>
            </a:endParaRPr>
          </a:p>
          <a:p>
            <a:endParaRPr lang="en-US" sz="20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This is suitable to the purpose and user requirements because</a:t>
            </a:r>
            <a:r>
              <a:rPr lang="en-GB" sz="1600" dirty="0">
                <a:solidFill>
                  <a:srgbClr val="FF0000"/>
                </a:solidFill>
                <a:latin typeface="Arial" panose="020B0604020202020204"/>
                <a:cs typeface="Arial" panose="020B0604020202020204"/>
              </a:rPr>
              <a:t> it has a button to sign up with for filling the users' requirements of getting necessary information about when upcoming bands might be performing and when any festival's ah, which </a:t>
            </a:r>
            <a:r>
              <a:rPr lang="en-GB" sz="1600">
                <a:solidFill>
                  <a:srgbClr val="FF0000"/>
                </a:solidFill>
                <a:latin typeface="Arial" panose="020B0604020202020204"/>
                <a:cs typeface="Arial" panose="020B0604020202020204"/>
              </a:rPr>
              <a:t>fulfils the purpose of the </a:t>
            </a:r>
            <a:r>
              <a:rPr lang="en-GB" sz="1600" dirty="0">
                <a:solidFill>
                  <a:srgbClr val="FF0000"/>
                </a:solidFill>
                <a:latin typeface="Arial" panose="020B0604020202020204"/>
                <a:cs typeface="Arial" panose="020B0604020202020204"/>
              </a:rPr>
              <a:t>website.</a:t>
            </a:r>
            <a:endParaRPr lang="en-GB"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17805</Words>
  <Application>WPS Presentation</Application>
  <PresentationFormat>Widescreen</PresentationFormat>
  <Paragraphs>502</Paragraphs>
  <Slides>24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SimSun</vt:lpstr>
      <vt:lpstr>Wingdings</vt:lpstr>
      <vt:lpstr>Wingdings 3</vt:lpstr>
      <vt:lpstr>Arial</vt:lpstr>
      <vt:lpstr>Calibri</vt:lpstr>
      <vt:lpstr>Bahnschrift</vt:lpstr>
      <vt:lpstr>Segoe UI</vt:lpstr>
      <vt:lpstr>Consolas</vt:lpstr>
      <vt:lpstr>Times New Roman</vt:lpstr>
      <vt:lpstr>Century Gothic</vt:lpstr>
      <vt:lpstr>Microsoft YaHei</vt:lpstr>
      <vt:lpstr>Arial Unicode MS</vt:lpstr>
      <vt:lpstr>Century Gothic</vt:lpstr>
      <vt:lpstr>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David Haagensen</cp:lastModifiedBy>
  <cp:revision>2852</cp:revision>
  <dcterms:created xsi:type="dcterms:W3CDTF">2023-05-15T09:25:00Z</dcterms:created>
  <dcterms:modified xsi:type="dcterms:W3CDTF">2024-11-08T09:02:21Z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322C86934522467BB778EE2A3FE22531_12</vt:lpwstr>
  </property>
  <property fmtid="{D5CDD505-2E9C-101B-9397-08002B2CF9AE}" pid="3" name="KSOProductBuildVer">
    <vt:lpwstr>2057-12.2.0.18607</vt:lpwstr>
  </property>
</Properties>
</file>